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media/image46.jpg" ContentType="image/png"/>
  <Override PartName="/ppt/media/image47.jpg" ContentType="image/png"/>
  <Override PartName="/ppt/media/image48.jpg" ContentType="image/png"/>
  <Override PartName="/ppt/media/image49.jpg" ContentType="image/png"/>
  <Override PartName="/ppt/media/image51.jpg" ContentType="image/png"/>
  <Override PartName="/ppt/media/image5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7" r:id="rId9"/>
    <p:sldId id="287" r:id="rId10"/>
    <p:sldId id="280" r:id="rId11"/>
    <p:sldId id="281" r:id="rId12"/>
    <p:sldId id="288" r:id="rId13"/>
    <p:sldId id="289" r:id="rId14"/>
    <p:sldId id="264" r:id="rId15"/>
    <p:sldId id="265" r:id="rId16"/>
    <p:sldId id="266" r:id="rId17"/>
    <p:sldId id="267" r:id="rId18"/>
    <p:sldId id="268" r:id="rId19"/>
    <p:sldId id="269" r:id="rId20"/>
    <p:sldId id="273" r:id="rId21"/>
    <p:sldId id="278" r:id="rId22"/>
    <p:sldId id="286" r:id="rId23"/>
    <p:sldId id="274" r:id="rId24"/>
    <p:sldId id="279" r:id="rId25"/>
    <p:sldId id="275" r:id="rId26"/>
    <p:sldId id="282" r:id="rId27"/>
    <p:sldId id="290" r:id="rId28"/>
    <p:sldId id="270" r:id="rId29"/>
    <p:sldId id="272" r:id="rId30"/>
    <p:sldId id="276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1" r:id="rId41"/>
    <p:sldId id="302" r:id="rId42"/>
    <p:sldId id="305" r:id="rId43"/>
    <p:sldId id="306" r:id="rId44"/>
    <p:sldId id="307" r:id="rId45"/>
    <p:sldId id="308" r:id="rId46"/>
    <p:sldId id="303" r:id="rId47"/>
    <p:sldId id="304" r:id="rId48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06" d="100"/>
          <a:sy n="106" d="100"/>
        </p:scale>
        <p:origin x="80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%Fit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Sheet1!$B$4:$B$6</c:f>
              <c:strCache>
                <c:ptCount val="3"/>
                <c:pt idx="0">
                  <c:v>Decision tree</c:v>
                </c:pt>
                <c:pt idx="1">
                  <c:v>kNN</c:v>
                </c:pt>
                <c:pt idx="2">
                  <c:v>SVM</c:v>
                </c:pt>
              </c:strCache>
            </c:strRef>
          </c:cat>
          <c:val>
            <c:numRef>
              <c:f>Sheet1!$D$4:$D$6</c:f>
              <c:numCache>
                <c:formatCode>General</c:formatCode>
                <c:ptCount val="3"/>
                <c:pt idx="0">
                  <c:v>85.796545105566196</c:v>
                </c:pt>
                <c:pt idx="1">
                  <c:v>91.938579654510505</c:v>
                </c:pt>
                <c:pt idx="2">
                  <c:v>92.3224568138195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96-43D9-A1BD-B56804FD0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7551967"/>
        <c:axId val="1547551135"/>
      </c:barChart>
      <c:catAx>
        <c:axId val="1547551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7551135"/>
        <c:crosses val="autoZero"/>
        <c:auto val="1"/>
        <c:lblAlgn val="ctr"/>
        <c:lblOffset val="100"/>
        <c:noMultiLvlLbl val="0"/>
      </c:catAx>
      <c:valAx>
        <c:axId val="1547551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7551967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81AE5-9DF3-4935-A1DF-EA614488C9F1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2A56A-0D1B-4F7D-8B43-955F723FB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27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2A56A-0D1B-4F7D-8B43-955F723FB0F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19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2A389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2A389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2A389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2A389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80CD-C526-4210-8DD6-EB25534D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47477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FF2E5-E4C4-4BBB-8312-3D1A5E161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68F1D-1EC0-405C-AD35-2050B07BC6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83455"/>
            <a:ext cx="2103120" cy="276999"/>
          </a:xfrm>
        </p:spPr>
        <p:txBody>
          <a:bodyPr/>
          <a:lstStyle/>
          <a:p>
            <a:fld id="{2325847A-8FA2-4B47-A747-1DB04BF894CB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535A1-6561-4E6F-B3F8-45106FDF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4783455"/>
            <a:ext cx="2926080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EEB67-6E7A-4F1D-BCA3-A2A87B86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680" y="4783455"/>
            <a:ext cx="2103120" cy="276999"/>
          </a:xfrm>
        </p:spPr>
        <p:txBody>
          <a:bodyPr/>
          <a:lstStyle/>
          <a:p>
            <a:fld id="{93F2A9E9-11FA-4A73-915E-16CCED902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57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54895" y="3903669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9" y="987899"/>
                </a:moveTo>
                <a:lnTo>
                  <a:pt x="0" y="987899"/>
                </a:lnTo>
                <a:lnTo>
                  <a:pt x="0" y="0"/>
                </a:lnTo>
                <a:lnTo>
                  <a:pt x="989099" y="987899"/>
                </a:lnTo>
                <a:close/>
              </a:path>
            </a:pathLst>
          </a:custGeom>
          <a:solidFill>
            <a:srgbClr val="F06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81162" y="3903669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9" y="987899"/>
                </a:moveTo>
                <a:lnTo>
                  <a:pt x="0" y="987899"/>
                </a:lnTo>
                <a:lnTo>
                  <a:pt x="989099" y="0"/>
                </a:lnTo>
                <a:lnTo>
                  <a:pt x="989099" y="987899"/>
                </a:lnTo>
                <a:close/>
              </a:path>
            </a:pathLst>
          </a:custGeom>
          <a:solidFill>
            <a:srgbClr val="F06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170273" y="3903669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9" y="987899"/>
                </a:moveTo>
                <a:lnTo>
                  <a:pt x="0" y="987899"/>
                </a:lnTo>
                <a:lnTo>
                  <a:pt x="0" y="0"/>
                </a:lnTo>
                <a:lnTo>
                  <a:pt x="989099" y="0"/>
                </a:lnTo>
                <a:lnTo>
                  <a:pt x="989099" y="987899"/>
                </a:lnTo>
                <a:close/>
              </a:path>
            </a:pathLst>
          </a:custGeom>
          <a:solidFill>
            <a:srgbClr val="D13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54757" y="3903682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9" y="987899"/>
                </a:moveTo>
                <a:lnTo>
                  <a:pt x="0" y="0"/>
                </a:lnTo>
                <a:lnTo>
                  <a:pt x="989099" y="0"/>
                </a:lnTo>
                <a:lnTo>
                  <a:pt x="989099" y="987899"/>
                </a:lnTo>
                <a:close/>
              </a:path>
            </a:pathLst>
          </a:custGeom>
          <a:solidFill>
            <a:srgbClr val="9B2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4891594"/>
            <a:ext cx="9144000" cy="252095"/>
          </a:xfrm>
          <a:custGeom>
            <a:avLst/>
            <a:gdLst/>
            <a:ahLst/>
            <a:cxnLst/>
            <a:rect l="l" t="t" r="r" b="b"/>
            <a:pathLst>
              <a:path w="9144000" h="252095">
                <a:moveTo>
                  <a:pt x="9143999" y="251999"/>
                </a:moveTo>
                <a:lnTo>
                  <a:pt x="0" y="251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2519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469308"/>
            <a:ext cx="4664710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2A389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780337"/>
            <a:ext cx="8093709" cy="1069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rgbClr val="2A389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6.png"/><Relationship Id="rId18" Type="http://schemas.microsoft.com/office/2007/relationships/hdphoto" Target="../media/hdphoto8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5.wdp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6" Type="http://schemas.microsoft.com/office/2007/relationships/hdphoto" Target="../media/hdphoto7.wdp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4.png"/><Relationship Id="rId1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14.wdp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5" Type="http://schemas.microsoft.com/office/2007/relationships/hdphoto" Target="../media/hdphoto15.wdp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microsoft.com/office/2007/relationships/hdphoto" Target="../media/hdphoto12.wdp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B9780080993881000042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98378" y="4"/>
            <a:ext cx="3046095" cy="2030730"/>
            <a:chOff x="6098378" y="4"/>
            <a:chExt cx="3046095" cy="2030730"/>
          </a:xfrm>
        </p:grpSpPr>
        <p:sp>
          <p:nvSpPr>
            <p:cNvPr id="4" name="object 4"/>
            <p:cNvSpPr/>
            <p:nvPr/>
          </p:nvSpPr>
          <p:spPr>
            <a:xfrm>
              <a:off x="8128803" y="15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9" y="1015199"/>
                  </a:moveTo>
                  <a:lnTo>
                    <a:pt x="0" y="1015199"/>
                  </a:lnTo>
                  <a:lnTo>
                    <a:pt x="0" y="0"/>
                  </a:lnTo>
                  <a:lnTo>
                    <a:pt x="1015199" y="0"/>
                  </a:lnTo>
                  <a:lnTo>
                    <a:pt x="1015199" y="1015199"/>
                  </a:lnTo>
                  <a:close/>
                </a:path>
              </a:pathLst>
            </a:custGeom>
            <a:solidFill>
              <a:srgbClr val="212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3463" y="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9" y="1015199"/>
                  </a:moveTo>
                  <a:lnTo>
                    <a:pt x="0" y="1015199"/>
                  </a:lnTo>
                  <a:lnTo>
                    <a:pt x="1015199" y="0"/>
                  </a:lnTo>
                  <a:lnTo>
                    <a:pt x="1015199" y="1015199"/>
                  </a:lnTo>
                  <a:close/>
                </a:path>
              </a:pathLst>
            </a:custGeom>
            <a:solidFill>
              <a:srgbClr val="3849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3588" y="10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0" y="1015199"/>
                  </a:moveTo>
                  <a:lnTo>
                    <a:pt x="0" y="0"/>
                  </a:lnTo>
                  <a:lnTo>
                    <a:pt x="1015199" y="0"/>
                  </a:lnTo>
                  <a:lnTo>
                    <a:pt x="0" y="1015199"/>
                  </a:lnTo>
                  <a:close/>
                </a:path>
              </a:pathLst>
            </a:custGeom>
            <a:solidFill>
              <a:srgbClr val="78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8378" y="9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9" y="1015199"/>
                  </a:moveTo>
                  <a:lnTo>
                    <a:pt x="0" y="0"/>
                  </a:lnTo>
                  <a:lnTo>
                    <a:pt x="1015199" y="0"/>
                  </a:lnTo>
                  <a:lnTo>
                    <a:pt x="1015199" y="1015199"/>
                  </a:lnTo>
                  <a:close/>
                </a:path>
              </a:pathLst>
            </a:custGeom>
            <a:solidFill>
              <a:srgbClr val="212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789" y="1015375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4">
                  <a:moveTo>
                    <a:pt x="1015199" y="1015200"/>
                  </a:moveTo>
                  <a:lnTo>
                    <a:pt x="0" y="0"/>
                  </a:lnTo>
                  <a:lnTo>
                    <a:pt x="1015199" y="0"/>
                  </a:lnTo>
                  <a:lnTo>
                    <a:pt x="1015199" y="1015200"/>
                  </a:lnTo>
                  <a:close/>
                </a:path>
              </a:pathLst>
            </a:custGeom>
            <a:solidFill>
              <a:srgbClr val="78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1125" y="1854181"/>
            <a:ext cx="40208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40" dirty="0">
                <a:solidFill>
                  <a:srgbClr val="FFFFFF"/>
                </a:solidFill>
              </a:rPr>
              <a:t>VAST</a:t>
            </a:r>
            <a:r>
              <a:rPr sz="4200" spc="-114" dirty="0">
                <a:solidFill>
                  <a:srgbClr val="FFFFFF"/>
                </a:solidFill>
              </a:rPr>
              <a:t> </a:t>
            </a:r>
            <a:r>
              <a:rPr sz="4200" spc="-10" dirty="0">
                <a:solidFill>
                  <a:srgbClr val="FFFFFF"/>
                </a:solidFill>
              </a:rPr>
              <a:t>2018</a:t>
            </a:r>
            <a:r>
              <a:rPr sz="4200" spc="-40" dirty="0">
                <a:solidFill>
                  <a:srgbClr val="FFFFFF"/>
                </a:solidFill>
              </a:rPr>
              <a:t> </a:t>
            </a:r>
            <a:r>
              <a:rPr sz="4200" spc="40" dirty="0">
                <a:solidFill>
                  <a:srgbClr val="FFFFFF"/>
                </a:solidFill>
              </a:rPr>
              <a:t>MC</a:t>
            </a:r>
            <a:r>
              <a:rPr sz="4200" spc="-35" dirty="0">
                <a:solidFill>
                  <a:srgbClr val="FFFFFF"/>
                </a:solidFill>
              </a:rPr>
              <a:t> </a:t>
            </a:r>
            <a:r>
              <a:rPr sz="4200" spc="-10" dirty="0">
                <a:solidFill>
                  <a:srgbClr val="FFFFFF"/>
                </a:solidFill>
              </a:rPr>
              <a:t>1</a:t>
            </a:r>
            <a:endParaRPr sz="4200"/>
          </a:p>
        </p:txBody>
      </p:sp>
      <p:sp>
        <p:nvSpPr>
          <p:cNvPr id="10" name="object 10"/>
          <p:cNvSpPr txBox="1"/>
          <p:nvPr/>
        </p:nvSpPr>
        <p:spPr>
          <a:xfrm>
            <a:off x="671125" y="2650803"/>
            <a:ext cx="2865120" cy="149796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384"/>
              </a:spcBef>
            </a:pPr>
            <a:r>
              <a:rPr sz="2100" spc="-5" dirty="0">
                <a:solidFill>
                  <a:srgbClr val="FFFFFF"/>
                </a:solidFill>
                <a:latin typeface="Roboto"/>
                <a:cs typeface="Roboto"/>
              </a:rPr>
              <a:t>James</a:t>
            </a:r>
            <a:r>
              <a:rPr sz="210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Roboto"/>
                <a:cs typeface="Roboto"/>
              </a:rPr>
              <a:t>Johnson-Cowles </a:t>
            </a:r>
            <a:r>
              <a:rPr sz="2100" spc="-509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Roboto"/>
                <a:cs typeface="Roboto"/>
              </a:rPr>
              <a:t>Prasad </a:t>
            </a:r>
            <a:r>
              <a:rPr sz="2100" spc="-30" dirty="0">
                <a:solidFill>
                  <a:srgbClr val="FFFFFF"/>
                </a:solidFill>
                <a:latin typeface="Roboto"/>
                <a:cs typeface="Roboto"/>
              </a:rPr>
              <a:t>Reddy</a:t>
            </a:r>
            <a:r>
              <a:rPr sz="2100" spc="-20" dirty="0">
                <a:solidFill>
                  <a:srgbClr val="FFFFFF"/>
                </a:solidFill>
                <a:latin typeface="Roboto"/>
                <a:cs typeface="Roboto"/>
              </a:rPr>
              <a:t> Mucheli </a:t>
            </a:r>
            <a:r>
              <a:rPr sz="21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Roboto"/>
                <a:cs typeface="Roboto"/>
              </a:rPr>
              <a:t>Aniruddha</a:t>
            </a:r>
            <a:r>
              <a:rPr sz="21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Roboto"/>
                <a:cs typeface="Roboto"/>
              </a:rPr>
              <a:t>Purohit </a:t>
            </a:r>
            <a:r>
              <a:rPr sz="2100" spc="-25" dirty="0">
                <a:solidFill>
                  <a:srgbClr val="FFFFFF"/>
                </a:solidFill>
                <a:latin typeface="Roboto"/>
                <a:cs typeface="Roboto"/>
              </a:rPr>
              <a:t> Ashrith</a:t>
            </a:r>
            <a:r>
              <a:rPr sz="21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Roboto"/>
                <a:cs typeface="Roboto"/>
              </a:rPr>
              <a:t>Reddy</a:t>
            </a:r>
            <a:r>
              <a:rPr sz="21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Roboto"/>
                <a:cs typeface="Roboto"/>
              </a:rPr>
              <a:t>Dodda </a:t>
            </a:r>
            <a:r>
              <a:rPr sz="21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Roboto"/>
                <a:cs typeface="Roboto"/>
              </a:rPr>
              <a:t>Lohith</a:t>
            </a:r>
            <a:r>
              <a:rPr sz="21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Roboto"/>
                <a:cs typeface="Roboto"/>
              </a:rPr>
              <a:t>Reddy</a:t>
            </a:r>
            <a:r>
              <a:rPr sz="210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Roboto"/>
                <a:cs typeface="Roboto"/>
              </a:rPr>
              <a:t>Vanguru</a:t>
            </a:r>
            <a:endParaRPr sz="2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15B1F-814C-4A22-99D5-F1B8DF01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" y="469308"/>
            <a:ext cx="4664710" cy="830997"/>
          </a:xfrm>
        </p:spPr>
        <p:txBody>
          <a:bodyPr/>
          <a:lstStyle/>
          <a:p>
            <a:r>
              <a:rPr lang="en-IN" dirty="0"/>
              <a:t>RBP birds song/quality count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794E7-F28B-4247-A072-2F6B0732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123950"/>
            <a:ext cx="6432841" cy="3550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81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1E78-41A1-4FCB-88C4-217DF287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4" y="469308"/>
            <a:ext cx="5787475" cy="830997"/>
          </a:xfrm>
        </p:spPr>
        <p:txBody>
          <a:bodyPr/>
          <a:lstStyle/>
          <a:p>
            <a:r>
              <a:rPr lang="en-IN" dirty="0"/>
              <a:t>Quality comparison of calls/songs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857D9-0435-441B-8E25-AD280633A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793" b="26580"/>
          <a:stretch/>
        </p:blipFill>
        <p:spPr>
          <a:xfrm>
            <a:off x="609600" y="1155258"/>
            <a:ext cx="3200400" cy="35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F2523-8E62-4C30-B9B6-FEB03A16E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7" t="15491" r="2510" b="13622"/>
          <a:stretch/>
        </p:blipFill>
        <p:spPr>
          <a:xfrm>
            <a:off x="5334002" y="1504950"/>
            <a:ext cx="1828798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703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700E-7F08-4945-9870-564E4350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816"/>
            <a:ext cx="4664710" cy="415498"/>
          </a:xfrm>
        </p:spPr>
        <p:txBody>
          <a:bodyPr/>
          <a:lstStyle/>
          <a:p>
            <a:r>
              <a:rPr lang="en-IN" dirty="0"/>
              <a:t>Blue pipits grouped by score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CBF2DC-48A3-4DBE-A0B3-8DBB5902B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02303"/>
            <a:ext cx="7239000" cy="37388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46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7C0D-FB15-41EF-B1B4-E21287F30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1973"/>
            <a:ext cx="4664710" cy="415498"/>
          </a:xfrm>
        </p:spPr>
        <p:txBody>
          <a:bodyPr/>
          <a:lstStyle/>
          <a:p>
            <a:r>
              <a:rPr lang="en-IN" dirty="0"/>
              <a:t>All birds scatter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2B1864-364E-4F9A-880D-C0B834EDD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7" y="666750"/>
            <a:ext cx="801322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338142"/>
            <a:ext cx="9144000" cy="4856480"/>
            <a:chOff x="0" y="287250"/>
            <a:chExt cx="9144000" cy="4856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1141574"/>
              <a:ext cx="6055349" cy="35273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8148" y="287250"/>
              <a:ext cx="1859849" cy="3648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70450" y="346559"/>
            <a:ext cx="506730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Map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20" dirty="0">
                <a:solidFill>
                  <a:srgbClr val="2A3890"/>
                </a:solidFill>
                <a:latin typeface="Roboto"/>
                <a:cs typeface="Roboto"/>
              </a:rPr>
              <a:t>of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35" dirty="0">
                <a:solidFill>
                  <a:srgbClr val="2A3890"/>
                </a:solidFill>
                <a:latin typeface="Roboto"/>
                <a:cs typeface="Roboto"/>
              </a:rPr>
              <a:t>Raw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30" dirty="0">
                <a:solidFill>
                  <a:srgbClr val="2A3890"/>
                </a:solidFill>
                <a:latin typeface="Roboto"/>
                <a:cs typeface="Roboto"/>
              </a:rPr>
              <a:t>data</a:t>
            </a: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25" dirty="0">
                <a:solidFill>
                  <a:srgbClr val="2A3890"/>
                </a:solidFill>
                <a:latin typeface="Roboto"/>
                <a:cs typeface="Roboto"/>
              </a:rPr>
              <a:t>on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5" dirty="0">
                <a:solidFill>
                  <a:srgbClr val="2A3890"/>
                </a:solidFill>
                <a:latin typeface="Roboto"/>
                <a:cs typeface="Roboto"/>
              </a:rPr>
              <a:t>All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40" dirty="0">
                <a:solidFill>
                  <a:srgbClr val="2A3890"/>
                </a:solidFill>
                <a:latin typeface="Roboto"/>
                <a:cs typeface="Roboto"/>
              </a:rPr>
              <a:t>Bird</a:t>
            </a:r>
            <a:r>
              <a:rPr sz="2700" spc="-10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Calls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300" spc="-5" dirty="0">
                <a:solidFill>
                  <a:srgbClr val="2A3890"/>
                </a:solidFill>
                <a:latin typeface="Roboto"/>
                <a:cs typeface="Roboto"/>
              </a:rPr>
              <a:t>James</a:t>
            </a:r>
            <a:r>
              <a:rPr sz="1300" spc="-2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1300" spc="-15" dirty="0">
                <a:solidFill>
                  <a:srgbClr val="2A3890"/>
                </a:solidFill>
                <a:latin typeface="Roboto"/>
                <a:cs typeface="Roboto"/>
              </a:rPr>
              <a:t>Johnson</a:t>
            </a:r>
            <a:r>
              <a:rPr sz="1300" spc="-2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1300" spc="-40" dirty="0">
                <a:solidFill>
                  <a:srgbClr val="2A3890"/>
                </a:solidFill>
                <a:latin typeface="Roboto"/>
                <a:cs typeface="Roboto"/>
              </a:rPr>
              <a:t>-Cowell</a:t>
            </a:r>
            <a:endParaRPr sz="1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69308"/>
            <a:ext cx="62369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Question</a:t>
            </a:r>
            <a:r>
              <a:rPr spc="-10" dirty="0"/>
              <a:t> </a:t>
            </a:r>
            <a:r>
              <a:rPr spc="-20" dirty="0"/>
              <a:t>1:</a:t>
            </a:r>
            <a:r>
              <a:rPr spc="-55" dirty="0"/>
              <a:t> </a:t>
            </a:r>
            <a:r>
              <a:rPr spc="-40" dirty="0"/>
              <a:t>Trends,</a:t>
            </a:r>
            <a:r>
              <a:rPr spc="-5" dirty="0"/>
              <a:t> </a:t>
            </a:r>
            <a:r>
              <a:rPr spc="-10" dirty="0"/>
              <a:t>Anomalies,</a:t>
            </a:r>
            <a:r>
              <a:rPr spc="-5" dirty="0"/>
              <a:t> </a:t>
            </a:r>
            <a:r>
              <a:rPr spc="-30" dirty="0"/>
              <a:t>Patterns?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pc="-15" dirty="0"/>
              <a:t>Prasad</a:t>
            </a:r>
            <a:r>
              <a:rPr spc="-20" dirty="0"/>
              <a:t> </a:t>
            </a:r>
            <a:r>
              <a:rPr spc="-15" dirty="0"/>
              <a:t>Reddy </a:t>
            </a:r>
            <a:r>
              <a:rPr spc="-10" dirty="0"/>
              <a:t>Mucheli</a:t>
            </a:r>
          </a:p>
          <a:p>
            <a:pPr marL="281940" marR="5080">
              <a:lnSpc>
                <a:spcPct val="114999"/>
              </a:lnSpc>
              <a:spcBef>
                <a:spcPts val="890"/>
              </a:spcBef>
            </a:pPr>
            <a:r>
              <a:rPr sz="1800" spc="35" dirty="0">
                <a:solidFill>
                  <a:srgbClr val="434343"/>
                </a:solidFill>
              </a:rPr>
              <a:t>A </a:t>
            </a:r>
            <a:r>
              <a:rPr sz="1800" spc="-30" dirty="0">
                <a:solidFill>
                  <a:srgbClr val="434343"/>
                </a:solidFill>
              </a:rPr>
              <a:t>Trend </a:t>
            </a:r>
            <a:r>
              <a:rPr sz="1800" spc="-25" dirty="0">
                <a:solidFill>
                  <a:srgbClr val="434343"/>
                </a:solidFill>
              </a:rPr>
              <a:t>that </a:t>
            </a:r>
            <a:r>
              <a:rPr sz="1800" spc="-5" dirty="0">
                <a:solidFill>
                  <a:srgbClr val="434343"/>
                </a:solidFill>
              </a:rPr>
              <a:t>we </a:t>
            </a:r>
            <a:r>
              <a:rPr sz="1800" spc="-15" dirty="0">
                <a:solidFill>
                  <a:srgbClr val="434343"/>
                </a:solidFill>
              </a:rPr>
              <a:t>noticed </a:t>
            </a:r>
            <a:r>
              <a:rPr sz="1800" spc="-20" dirty="0">
                <a:solidFill>
                  <a:srgbClr val="434343"/>
                </a:solidFill>
              </a:rPr>
              <a:t>is </a:t>
            </a:r>
            <a:r>
              <a:rPr sz="1800" spc="-25" dirty="0">
                <a:solidFill>
                  <a:srgbClr val="434343"/>
                </a:solidFill>
              </a:rPr>
              <a:t>that </a:t>
            </a:r>
            <a:r>
              <a:rPr sz="1800" spc="-20" dirty="0">
                <a:solidFill>
                  <a:srgbClr val="434343"/>
                </a:solidFill>
              </a:rPr>
              <a:t>the </a:t>
            </a:r>
            <a:r>
              <a:rPr sz="1800" spc="-10" dirty="0">
                <a:solidFill>
                  <a:srgbClr val="434343"/>
                </a:solidFill>
              </a:rPr>
              <a:t>same </a:t>
            </a:r>
            <a:r>
              <a:rPr sz="1800" spc="-20" dirty="0">
                <a:solidFill>
                  <a:srgbClr val="434343"/>
                </a:solidFill>
              </a:rPr>
              <a:t>calls would </a:t>
            </a:r>
            <a:r>
              <a:rPr sz="1800" spc="-5" dirty="0">
                <a:solidFill>
                  <a:srgbClr val="434343"/>
                </a:solidFill>
              </a:rPr>
              <a:t>be </a:t>
            </a:r>
            <a:r>
              <a:rPr sz="1800" spc="-15" dirty="0">
                <a:solidFill>
                  <a:srgbClr val="434343"/>
                </a:solidFill>
              </a:rPr>
              <a:t>recorded </a:t>
            </a:r>
            <a:r>
              <a:rPr sz="1800" spc="-20" dirty="0">
                <a:solidFill>
                  <a:srgbClr val="434343"/>
                </a:solidFill>
              </a:rPr>
              <a:t>at the</a:t>
            </a:r>
            <a:r>
              <a:rPr sz="1800" spc="-15" dirty="0">
                <a:solidFill>
                  <a:srgbClr val="434343"/>
                </a:solidFill>
              </a:rPr>
              <a:t> </a:t>
            </a:r>
            <a:r>
              <a:rPr sz="1800" spc="-10" dirty="0">
                <a:solidFill>
                  <a:srgbClr val="434343"/>
                </a:solidFill>
              </a:rPr>
              <a:t>same </a:t>
            </a:r>
            <a:r>
              <a:rPr sz="1800" spc="-434" dirty="0">
                <a:solidFill>
                  <a:srgbClr val="434343"/>
                </a:solidFill>
              </a:rPr>
              <a:t> </a:t>
            </a:r>
            <a:r>
              <a:rPr sz="1800" spc="-10" dirty="0">
                <a:solidFill>
                  <a:srgbClr val="434343"/>
                </a:solidFill>
              </a:rPr>
              <a:t>time, </a:t>
            </a:r>
            <a:r>
              <a:rPr sz="1800" spc="-20" dirty="0">
                <a:solidFill>
                  <a:srgbClr val="434343"/>
                </a:solidFill>
              </a:rPr>
              <a:t>at</a:t>
            </a:r>
            <a:r>
              <a:rPr sz="1800" spc="-10" dirty="0">
                <a:solidFill>
                  <a:srgbClr val="434343"/>
                </a:solidFill>
              </a:rPr>
              <a:t> </a:t>
            </a:r>
            <a:r>
              <a:rPr sz="1800" spc="-25" dirty="0">
                <a:solidFill>
                  <a:srgbClr val="434343"/>
                </a:solidFill>
              </a:rPr>
              <a:t>around</a:t>
            </a:r>
            <a:r>
              <a:rPr sz="1800" spc="-10" dirty="0">
                <a:solidFill>
                  <a:srgbClr val="434343"/>
                </a:solidFill>
              </a:rPr>
              <a:t> </a:t>
            </a:r>
            <a:r>
              <a:rPr sz="1800" spc="-20" dirty="0">
                <a:solidFill>
                  <a:srgbClr val="434343"/>
                </a:solidFill>
              </a:rPr>
              <a:t>the</a:t>
            </a:r>
            <a:r>
              <a:rPr sz="1800" spc="-10" dirty="0">
                <a:solidFill>
                  <a:srgbClr val="434343"/>
                </a:solidFill>
              </a:rPr>
              <a:t> same</a:t>
            </a:r>
            <a:r>
              <a:rPr sz="1800" spc="-5" dirty="0">
                <a:solidFill>
                  <a:srgbClr val="434343"/>
                </a:solidFill>
              </a:rPr>
              <a:t> </a:t>
            </a:r>
            <a:r>
              <a:rPr sz="1800" spc="-20" dirty="0">
                <a:solidFill>
                  <a:srgbClr val="434343"/>
                </a:solidFill>
              </a:rPr>
              <a:t>location.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525" y="3113600"/>
            <a:ext cx="3857624" cy="1676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12" y="2178500"/>
            <a:ext cx="4067174" cy="1104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67237" y="4056562"/>
            <a:ext cx="4076699" cy="7334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69308"/>
            <a:ext cx="623697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Question</a:t>
            </a:r>
            <a:r>
              <a:rPr spc="-10" dirty="0"/>
              <a:t> </a:t>
            </a:r>
            <a:r>
              <a:rPr spc="-20" dirty="0"/>
              <a:t>1:</a:t>
            </a:r>
            <a:r>
              <a:rPr spc="-55" dirty="0"/>
              <a:t> </a:t>
            </a:r>
            <a:r>
              <a:rPr spc="-40" dirty="0"/>
              <a:t>Trends,</a:t>
            </a:r>
            <a:r>
              <a:rPr spc="-5" dirty="0"/>
              <a:t> </a:t>
            </a:r>
            <a:r>
              <a:rPr spc="-10" dirty="0"/>
              <a:t>Anomalies,</a:t>
            </a:r>
            <a:r>
              <a:rPr spc="-5" dirty="0"/>
              <a:t> </a:t>
            </a:r>
            <a:r>
              <a:rPr spc="-30" dirty="0"/>
              <a:t>Patterns?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250" spc="-15" dirty="0"/>
              <a:t>Lohith Reddy</a:t>
            </a:r>
            <a:r>
              <a:rPr sz="1250" spc="-20" dirty="0"/>
              <a:t> Vanguru</a:t>
            </a:r>
            <a:endParaRPr sz="1250"/>
          </a:p>
        </p:txBody>
      </p:sp>
      <p:sp>
        <p:nvSpPr>
          <p:cNvPr id="3" name="object 3"/>
          <p:cNvSpPr txBox="1"/>
          <p:nvPr/>
        </p:nvSpPr>
        <p:spPr>
          <a:xfrm>
            <a:off x="557175" y="3197558"/>
            <a:ext cx="3907154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So</a:t>
            </a:r>
            <a:r>
              <a:rPr sz="18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we</a:t>
            </a:r>
            <a:r>
              <a:rPr sz="18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434343"/>
                </a:solidFill>
                <a:latin typeface="Roboto"/>
                <a:cs typeface="Roboto"/>
              </a:rPr>
              <a:t>ﬁltered</a:t>
            </a:r>
            <a:r>
              <a:rPr sz="18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434343"/>
                </a:solidFill>
                <a:latin typeface="Roboto"/>
                <a:cs typeface="Roboto"/>
              </a:rPr>
              <a:t>a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map</a:t>
            </a:r>
            <a:r>
              <a:rPr sz="1800" spc="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40" dirty="0">
                <a:solidFill>
                  <a:srgbClr val="434343"/>
                </a:solidFill>
                <a:latin typeface="Roboto"/>
                <a:cs typeface="Roboto"/>
              </a:rPr>
              <a:t>by</a:t>
            </a:r>
            <a:r>
              <a:rPr sz="18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30" dirty="0">
                <a:solidFill>
                  <a:srgbClr val="434343"/>
                </a:solidFill>
                <a:latin typeface="Roboto"/>
                <a:cs typeface="Roboto"/>
              </a:rPr>
              <a:t>quality</a:t>
            </a:r>
            <a:r>
              <a:rPr sz="1800" spc="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to</a:t>
            </a:r>
            <a:r>
              <a:rPr sz="18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see 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34343"/>
                </a:solidFill>
                <a:latin typeface="Roboto"/>
                <a:cs typeface="Roboto"/>
              </a:rPr>
              <a:t>if</a:t>
            </a:r>
            <a:r>
              <a:rPr sz="18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30" dirty="0">
                <a:solidFill>
                  <a:srgbClr val="434343"/>
                </a:solidFill>
                <a:latin typeface="Roboto"/>
                <a:cs typeface="Roboto"/>
              </a:rPr>
              <a:t>they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were</a:t>
            </a:r>
            <a:r>
              <a:rPr sz="18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getting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the</a:t>
            </a:r>
            <a:r>
              <a:rPr sz="18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same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calls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30" dirty="0">
                <a:solidFill>
                  <a:srgbClr val="434343"/>
                </a:solidFill>
                <a:latin typeface="Roboto"/>
                <a:cs typeface="Roboto"/>
              </a:rPr>
              <a:t>just </a:t>
            </a:r>
            <a:r>
              <a:rPr sz="1800" spc="-434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at</a:t>
            </a:r>
            <a:r>
              <a:rPr sz="18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different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qualities.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434343"/>
                </a:solidFill>
                <a:latin typeface="Roboto"/>
                <a:cs typeface="Roboto"/>
              </a:rPr>
              <a:t>It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is</a:t>
            </a:r>
            <a:r>
              <a:rPr sz="18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434343"/>
                </a:solidFill>
                <a:latin typeface="Roboto"/>
                <a:cs typeface="Roboto"/>
              </a:rPr>
              <a:t>this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35" dirty="0">
                <a:solidFill>
                  <a:srgbClr val="434343"/>
                </a:solidFill>
                <a:latin typeface="Roboto"/>
                <a:cs typeface="Roboto"/>
              </a:rPr>
              <a:t>way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434343"/>
                </a:solidFill>
                <a:latin typeface="Roboto"/>
                <a:cs typeface="Roboto"/>
              </a:rPr>
              <a:t>due 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to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the</a:t>
            </a:r>
            <a:r>
              <a:rPr sz="1800" spc="-15" dirty="0">
                <a:solidFill>
                  <a:srgbClr val="434343"/>
                </a:solidFill>
                <a:latin typeface="Roboto"/>
                <a:cs typeface="Roboto"/>
              </a:rPr>
              <a:t> distance 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from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the</a:t>
            </a:r>
            <a:r>
              <a:rPr sz="1800" spc="-15" dirty="0">
                <a:solidFill>
                  <a:srgbClr val="434343"/>
                </a:solidFill>
                <a:latin typeface="Roboto"/>
                <a:cs typeface="Roboto"/>
              </a:rPr>
              <a:t> call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itself.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246400"/>
            <a:ext cx="3857624" cy="1676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874" y="1017799"/>
            <a:ext cx="3392304" cy="26727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69308"/>
            <a:ext cx="466471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Question</a:t>
            </a:r>
            <a:r>
              <a:rPr spc="-10" dirty="0"/>
              <a:t> </a:t>
            </a:r>
            <a:r>
              <a:rPr spc="-20" dirty="0"/>
              <a:t>2:</a:t>
            </a:r>
            <a:r>
              <a:rPr spc="-5" dirty="0"/>
              <a:t> </a:t>
            </a:r>
            <a:r>
              <a:rPr spc="-30" dirty="0"/>
              <a:t>Pipits</a:t>
            </a:r>
            <a:r>
              <a:rPr spc="-5" dirty="0"/>
              <a:t> </a:t>
            </a:r>
            <a:r>
              <a:rPr spc="-30" dirty="0"/>
              <a:t>everywhere?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250" spc="-10" dirty="0"/>
              <a:t>Ashrith</a:t>
            </a:r>
            <a:r>
              <a:rPr sz="1250" spc="-30" dirty="0"/>
              <a:t> </a:t>
            </a:r>
            <a:r>
              <a:rPr sz="1250" spc="-15" dirty="0"/>
              <a:t>Reddy</a:t>
            </a:r>
            <a:r>
              <a:rPr sz="1250" spc="-25" dirty="0"/>
              <a:t> </a:t>
            </a:r>
            <a:r>
              <a:rPr sz="1250" spc="-10" dirty="0"/>
              <a:t>Dodda</a:t>
            </a:r>
            <a:endParaRPr sz="1250"/>
          </a:p>
        </p:txBody>
      </p:sp>
      <p:sp>
        <p:nvSpPr>
          <p:cNvPr id="3" name="object 3"/>
          <p:cNvSpPr txBox="1"/>
          <p:nvPr/>
        </p:nvSpPr>
        <p:spPr>
          <a:xfrm>
            <a:off x="304124" y="1940909"/>
            <a:ext cx="2472690" cy="2141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Bird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sound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data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supplied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by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Kasios we also decided to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map </a:t>
            </a:r>
            <a:r>
              <a:rPr sz="1400" spc="-38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it out. With this data the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claim </a:t>
            </a:r>
            <a:r>
              <a:rPr sz="1400" spc="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that Rose-chested Blue Pipits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are everywhere on the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Preserve.</a:t>
            </a:r>
            <a:endParaRPr sz="1400">
              <a:latin typeface="Arial MT"/>
              <a:cs typeface="Arial MT"/>
            </a:endParaRPr>
          </a:p>
          <a:p>
            <a:pPr marL="12700" marR="114300">
              <a:lnSpc>
                <a:spcPct val="114999"/>
              </a:lnSpc>
              <a:spcBef>
                <a:spcPts val="1200"/>
              </a:spcBef>
            </a:pP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This is all they data they gave </a:t>
            </a:r>
            <a:r>
              <a:rPr sz="1400" spc="-37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us.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8072" y="1229962"/>
            <a:ext cx="3088550" cy="3544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8950" y="1370712"/>
            <a:ext cx="1952624" cy="3047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Question</a:t>
            </a:r>
            <a:r>
              <a:rPr spc="-10" dirty="0"/>
              <a:t> </a:t>
            </a:r>
            <a:r>
              <a:rPr spc="-20" dirty="0"/>
              <a:t>2:</a:t>
            </a:r>
            <a:r>
              <a:rPr spc="-5" dirty="0"/>
              <a:t> </a:t>
            </a:r>
            <a:r>
              <a:rPr spc="-30" dirty="0"/>
              <a:t>Pipits</a:t>
            </a:r>
            <a:r>
              <a:rPr spc="-5" dirty="0"/>
              <a:t> </a:t>
            </a:r>
            <a:r>
              <a:rPr spc="-30" dirty="0"/>
              <a:t>everywhere?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888104"/>
            <a:ext cx="1763395" cy="3253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2A3890"/>
                </a:solidFill>
                <a:latin typeface="Roboto"/>
                <a:cs typeface="Roboto"/>
              </a:rPr>
              <a:t>Jame</a:t>
            </a:r>
            <a:r>
              <a:rPr sz="1250" spc="5" dirty="0">
                <a:solidFill>
                  <a:srgbClr val="2A3890"/>
                </a:solidFill>
                <a:latin typeface="Roboto"/>
                <a:cs typeface="Roboto"/>
              </a:rPr>
              <a:t>s</a:t>
            </a:r>
            <a:r>
              <a:rPr sz="1250" spc="-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1250" spc="-10" dirty="0">
                <a:solidFill>
                  <a:srgbClr val="2A3890"/>
                </a:solidFill>
                <a:latin typeface="Roboto"/>
                <a:cs typeface="Roboto"/>
              </a:rPr>
              <a:t>Johnso</a:t>
            </a:r>
            <a:r>
              <a:rPr sz="1250" spc="-5" dirty="0">
                <a:solidFill>
                  <a:srgbClr val="2A3890"/>
                </a:solidFill>
                <a:latin typeface="Roboto"/>
                <a:cs typeface="Roboto"/>
              </a:rPr>
              <a:t>n </a:t>
            </a:r>
            <a:r>
              <a:rPr sz="1250" spc="-220" dirty="0">
                <a:solidFill>
                  <a:srgbClr val="2A3890"/>
                </a:solidFill>
                <a:latin typeface="Roboto"/>
                <a:cs typeface="Roboto"/>
              </a:rPr>
              <a:t>-</a:t>
            </a:r>
            <a:r>
              <a:rPr sz="1250" spc="-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1250" dirty="0">
                <a:solidFill>
                  <a:srgbClr val="2A3890"/>
                </a:solidFill>
                <a:latin typeface="Roboto"/>
                <a:cs typeface="Roboto"/>
              </a:rPr>
              <a:t>Cowell</a:t>
            </a:r>
            <a:endParaRPr sz="12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 dirty="0">
              <a:latin typeface="Roboto"/>
              <a:cs typeface="Roboto"/>
            </a:endParaRPr>
          </a:p>
          <a:p>
            <a:pPr marL="12700" marR="285115">
              <a:lnSpc>
                <a:spcPct val="114999"/>
              </a:lnSpc>
            </a:pPr>
            <a:r>
              <a:rPr sz="1400" spc="10" dirty="0">
                <a:solidFill>
                  <a:srgbClr val="434343"/>
                </a:solidFill>
                <a:latin typeface="Roboto"/>
                <a:cs typeface="Roboto"/>
              </a:rPr>
              <a:t>We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compared </a:t>
            </a:r>
            <a:r>
              <a:rPr sz="1400" spc="-25" dirty="0">
                <a:solidFill>
                  <a:srgbClr val="434343"/>
                </a:solidFill>
                <a:latin typeface="Roboto"/>
                <a:cs typeface="Roboto"/>
              </a:rPr>
              <a:t>this </a:t>
            </a:r>
            <a:r>
              <a:rPr sz="1400" spc="-3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with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our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map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5" dirty="0">
                <a:solidFill>
                  <a:srgbClr val="434343"/>
                </a:solidFill>
                <a:latin typeface="Roboto"/>
                <a:cs typeface="Roboto"/>
              </a:rPr>
              <a:t>of </a:t>
            </a:r>
            <a:r>
              <a:rPr sz="1400" spc="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Rose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chested 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Blue </a:t>
            </a:r>
            <a:r>
              <a:rPr sz="1400" spc="-34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Pipit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map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 to </a:t>
            </a:r>
            <a:r>
              <a:rPr sz="1400" spc="-5" dirty="0">
                <a:solidFill>
                  <a:srgbClr val="434343"/>
                </a:solidFill>
                <a:latin typeface="Roboto"/>
                <a:cs typeface="Roboto"/>
              </a:rPr>
              <a:t>see </a:t>
            </a:r>
            <a:r>
              <a:rPr sz="14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30" dirty="0">
                <a:solidFill>
                  <a:srgbClr val="434343"/>
                </a:solidFill>
                <a:latin typeface="Roboto"/>
                <a:cs typeface="Roboto"/>
              </a:rPr>
              <a:t>any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differences.</a:t>
            </a:r>
            <a:endParaRPr sz="1400" dirty="0">
              <a:latin typeface="Roboto"/>
              <a:cs typeface="Roboto"/>
            </a:endParaRPr>
          </a:p>
          <a:p>
            <a:pPr marL="12700" marR="188595">
              <a:lnSpc>
                <a:spcPct val="114999"/>
              </a:lnSpc>
              <a:spcBef>
                <a:spcPts val="1200"/>
              </a:spcBef>
            </a:pP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The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 circled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dots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40" dirty="0">
                <a:solidFill>
                  <a:srgbClr val="434343"/>
                </a:solidFill>
                <a:latin typeface="Roboto"/>
                <a:cs typeface="Roboto"/>
              </a:rPr>
              <a:t>don’t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show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 up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at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 all </a:t>
            </a:r>
            <a:r>
              <a:rPr sz="1400" spc="-3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on 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our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map </a:t>
            </a:r>
            <a:r>
              <a:rPr sz="1400" spc="10" dirty="0">
                <a:solidFill>
                  <a:srgbClr val="434343"/>
                </a:solidFill>
                <a:latin typeface="Roboto"/>
                <a:cs typeface="Roboto"/>
              </a:rPr>
              <a:t>of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them </a:t>
            </a:r>
            <a:r>
              <a:rPr sz="1400" spc="-34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so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its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 possible the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 picked </a:t>
            </a:r>
            <a:r>
              <a:rPr sz="1400" spc="-25" dirty="0">
                <a:solidFill>
                  <a:srgbClr val="434343"/>
                </a:solidFill>
                <a:latin typeface="Roboto"/>
                <a:cs typeface="Roboto"/>
              </a:rPr>
              <a:t>up 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something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else</a:t>
            </a:r>
            <a:endParaRPr sz="1400" dirty="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7722" y="1229962"/>
            <a:ext cx="3088640" cy="3545204"/>
            <a:chOff x="2427722" y="1229962"/>
            <a:chExt cx="3088640" cy="35452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7722" y="1229962"/>
              <a:ext cx="3088550" cy="35447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73885" y="1368652"/>
              <a:ext cx="1341120" cy="2851150"/>
            </a:xfrm>
            <a:custGeom>
              <a:avLst/>
              <a:gdLst/>
              <a:ahLst/>
              <a:cxnLst/>
              <a:rect l="l" t="t" r="r" b="b"/>
              <a:pathLst>
                <a:path w="1341120" h="2851150">
                  <a:moveTo>
                    <a:pt x="1171751" y="1735397"/>
                  </a:moveTo>
                  <a:lnTo>
                    <a:pt x="1127407" y="1734296"/>
                  </a:lnTo>
                  <a:lnTo>
                    <a:pt x="1081296" y="1731349"/>
                  </a:lnTo>
                  <a:lnTo>
                    <a:pt x="1033803" y="1727083"/>
                  </a:lnTo>
                  <a:lnTo>
                    <a:pt x="985317" y="1722027"/>
                  </a:lnTo>
                  <a:lnTo>
                    <a:pt x="936223" y="1716712"/>
                  </a:lnTo>
                  <a:lnTo>
                    <a:pt x="886910" y="1711665"/>
                  </a:lnTo>
                  <a:lnTo>
                    <a:pt x="837763" y="1707416"/>
                  </a:lnTo>
                  <a:lnTo>
                    <a:pt x="789171" y="1704493"/>
                  </a:lnTo>
                  <a:lnTo>
                    <a:pt x="741519" y="1703427"/>
                  </a:lnTo>
                  <a:lnTo>
                    <a:pt x="695196" y="1704746"/>
                  </a:lnTo>
                  <a:lnTo>
                    <a:pt x="650588" y="1708978"/>
                  </a:lnTo>
                  <a:lnTo>
                    <a:pt x="608081" y="1716654"/>
                  </a:lnTo>
                  <a:lnTo>
                    <a:pt x="568064" y="1728302"/>
                  </a:lnTo>
                  <a:lnTo>
                    <a:pt x="530923" y="1744451"/>
                  </a:lnTo>
                  <a:lnTo>
                    <a:pt x="497045" y="1765631"/>
                  </a:lnTo>
                  <a:lnTo>
                    <a:pt x="466817" y="1792369"/>
                  </a:lnTo>
                  <a:lnTo>
                    <a:pt x="440626" y="1825197"/>
                  </a:lnTo>
                  <a:lnTo>
                    <a:pt x="415484" y="1868095"/>
                  </a:lnTo>
                  <a:lnTo>
                    <a:pt x="394938" y="1913487"/>
                  </a:lnTo>
                  <a:lnTo>
                    <a:pt x="378327" y="1960826"/>
                  </a:lnTo>
                  <a:lnTo>
                    <a:pt x="364990" y="2009564"/>
                  </a:lnTo>
                  <a:lnTo>
                    <a:pt x="354268" y="2059153"/>
                  </a:lnTo>
                  <a:lnTo>
                    <a:pt x="345500" y="2109047"/>
                  </a:lnTo>
                  <a:lnTo>
                    <a:pt x="338026" y="2158697"/>
                  </a:lnTo>
                  <a:lnTo>
                    <a:pt x="325183" y="2198423"/>
                  </a:lnTo>
                  <a:lnTo>
                    <a:pt x="303451" y="2236339"/>
                  </a:lnTo>
                  <a:lnTo>
                    <a:pt x="280445" y="2273631"/>
                  </a:lnTo>
                  <a:lnTo>
                    <a:pt x="263782" y="2311488"/>
                  </a:lnTo>
                  <a:lnTo>
                    <a:pt x="261076" y="2351097"/>
                  </a:lnTo>
                  <a:lnTo>
                    <a:pt x="270665" y="2395091"/>
                  </a:lnTo>
                  <a:lnTo>
                    <a:pt x="284528" y="2438596"/>
                  </a:lnTo>
                  <a:lnTo>
                    <a:pt x="302378" y="2481345"/>
                  </a:lnTo>
                  <a:lnTo>
                    <a:pt x="323927" y="2523072"/>
                  </a:lnTo>
                  <a:lnTo>
                    <a:pt x="348887" y="2563511"/>
                  </a:lnTo>
                  <a:lnTo>
                    <a:pt x="376971" y="2602395"/>
                  </a:lnTo>
                  <a:lnTo>
                    <a:pt x="407891" y="2639459"/>
                  </a:lnTo>
                  <a:lnTo>
                    <a:pt x="441359" y="2674436"/>
                  </a:lnTo>
                  <a:lnTo>
                    <a:pt x="477088" y="2707061"/>
                  </a:lnTo>
                  <a:lnTo>
                    <a:pt x="514790" y="2737066"/>
                  </a:lnTo>
                  <a:lnTo>
                    <a:pt x="554177" y="2764187"/>
                  </a:lnTo>
                  <a:lnTo>
                    <a:pt x="594962" y="2788156"/>
                  </a:lnTo>
                  <a:lnTo>
                    <a:pt x="636857" y="2808708"/>
                  </a:lnTo>
                  <a:lnTo>
                    <a:pt x="679574" y="2825577"/>
                  </a:lnTo>
                  <a:lnTo>
                    <a:pt x="722826" y="2838497"/>
                  </a:lnTo>
                  <a:lnTo>
                    <a:pt x="766203" y="2846887"/>
                  </a:lnTo>
                  <a:lnTo>
                    <a:pt x="811259" y="2850973"/>
                  </a:lnTo>
                  <a:lnTo>
                    <a:pt x="857503" y="2850909"/>
                  </a:lnTo>
                  <a:lnTo>
                    <a:pt x="904440" y="2846846"/>
                  </a:lnTo>
                  <a:lnTo>
                    <a:pt x="951579" y="2838938"/>
                  </a:lnTo>
                  <a:lnTo>
                    <a:pt x="998427" y="2827336"/>
                  </a:lnTo>
                  <a:lnTo>
                    <a:pt x="1044492" y="2812196"/>
                  </a:lnTo>
                  <a:lnTo>
                    <a:pt x="1089279" y="2793668"/>
                  </a:lnTo>
                  <a:lnTo>
                    <a:pt x="1132298" y="2771906"/>
                  </a:lnTo>
                  <a:lnTo>
                    <a:pt x="1173056" y="2747062"/>
                  </a:lnTo>
                  <a:lnTo>
                    <a:pt x="1211059" y="2719290"/>
                  </a:lnTo>
                  <a:lnTo>
                    <a:pt x="1245815" y="2688742"/>
                  </a:lnTo>
                  <a:lnTo>
                    <a:pt x="1276832" y="2655571"/>
                  </a:lnTo>
                  <a:lnTo>
                    <a:pt x="1303616" y="2619930"/>
                  </a:lnTo>
                  <a:lnTo>
                    <a:pt x="1325676" y="2581972"/>
                  </a:lnTo>
                  <a:lnTo>
                    <a:pt x="1338892" y="2538917"/>
                  </a:lnTo>
                  <a:lnTo>
                    <a:pt x="1340544" y="2493131"/>
                  </a:lnTo>
                  <a:lnTo>
                    <a:pt x="1335588" y="2445786"/>
                  </a:lnTo>
                  <a:lnTo>
                    <a:pt x="1328980" y="2398052"/>
                  </a:lnTo>
                  <a:lnTo>
                    <a:pt x="1325676" y="2351097"/>
                  </a:lnTo>
                  <a:lnTo>
                    <a:pt x="1327476" y="2304671"/>
                  </a:lnTo>
                  <a:lnTo>
                    <a:pt x="1331502" y="2257477"/>
                  </a:lnTo>
                  <a:lnTo>
                    <a:pt x="1335692" y="2210099"/>
                  </a:lnTo>
                  <a:lnTo>
                    <a:pt x="1337983" y="2163121"/>
                  </a:lnTo>
                  <a:lnTo>
                    <a:pt x="1336315" y="2117126"/>
                  </a:lnTo>
                  <a:lnTo>
                    <a:pt x="1328625" y="2072699"/>
                  </a:lnTo>
                  <a:lnTo>
                    <a:pt x="1312851" y="2030422"/>
                  </a:lnTo>
                  <a:lnTo>
                    <a:pt x="1290256" y="1990583"/>
                  </a:lnTo>
                  <a:lnTo>
                    <a:pt x="1264075" y="1951756"/>
                  </a:lnTo>
                  <a:lnTo>
                    <a:pt x="1235975" y="1913500"/>
                  </a:lnTo>
                  <a:lnTo>
                    <a:pt x="1207623" y="1875375"/>
                  </a:lnTo>
                  <a:lnTo>
                    <a:pt x="1180687" y="1836939"/>
                  </a:lnTo>
                  <a:lnTo>
                    <a:pt x="1156835" y="1797751"/>
                  </a:lnTo>
                  <a:lnTo>
                    <a:pt x="1137733" y="1757372"/>
                  </a:lnTo>
                  <a:lnTo>
                    <a:pt x="1125049" y="1715359"/>
                  </a:lnTo>
                  <a:lnTo>
                    <a:pt x="1120451" y="1671272"/>
                  </a:lnTo>
                </a:path>
                <a:path w="1341120" h="2851150">
                  <a:moveTo>
                    <a:pt x="1197389" y="183372"/>
                  </a:moveTo>
                  <a:lnTo>
                    <a:pt x="1151994" y="194045"/>
                  </a:lnTo>
                  <a:lnTo>
                    <a:pt x="1104279" y="206803"/>
                  </a:lnTo>
                  <a:lnTo>
                    <a:pt x="1060021" y="224487"/>
                  </a:lnTo>
                  <a:lnTo>
                    <a:pt x="1024999" y="249938"/>
                  </a:lnTo>
                  <a:lnTo>
                    <a:pt x="1004989" y="285997"/>
                  </a:lnTo>
                  <a:lnTo>
                    <a:pt x="1003845" y="321590"/>
                  </a:lnTo>
                  <a:lnTo>
                    <a:pt x="1015159" y="360255"/>
                  </a:lnTo>
                  <a:lnTo>
                    <a:pt x="1036301" y="398806"/>
                  </a:lnTo>
                  <a:lnTo>
                    <a:pt x="1064641" y="434059"/>
                  </a:lnTo>
                  <a:lnTo>
                    <a:pt x="1097549" y="462830"/>
                  </a:lnTo>
                  <a:lnTo>
                    <a:pt x="1132396" y="481932"/>
                  </a:lnTo>
                  <a:lnTo>
                    <a:pt x="1166553" y="488183"/>
                  </a:lnTo>
                  <a:lnTo>
                    <a:pt x="1197389" y="478397"/>
                  </a:lnTo>
                  <a:lnTo>
                    <a:pt x="1225933" y="449613"/>
                  </a:lnTo>
                  <a:lnTo>
                    <a:pt x="1241073" y="412661"/>
                  </a:lnTo>
                  <a:lnTo>
                    <a:pt x="1245203" y="369554"/>
                  </a:lnTo>
                  <a:lnTo>
                    <a:pt x="1240720" y="322302"/>
                  </a:lnTo>
                  <a:lnTo>
                    <a:pt x="1230020" y="272916"/>
                  </a:lnTo>
                  <a:lnTo>
                    <a:pt x="1215496" y="223408"/>
                  </a:lnTo>
                  <a:lnTo>
                    <a:pt x="1199546" y="175790"/>
                  </a:lnTo>
                  <a:lnTo>
                    <a:pt x="1184564" y="132072"/>
                  </a:lnTo>
                </a:path>
                <a:path w="1341120" h="2851150">
                  <a:moveTo>
                    <a:pt x="389318" y="29446"/>
                  </a:moveTo>
                  <a:lnTo>
                    <a:pt x="339260" y="21820"/>
                  </a:lnTo>
                  <a:lnTo>
                    <a:pt x="287879" y="12793"/>
                  </a:lnTo>
                  <a:lnTo>
                    <a:pt x="236086" y="4731"/>
                  </a:lnTo>
                  <a:lnTo>
                    <a:pt x="184790" y="0"/>
                  </a:lnTo>
                  <a:lnTo>
                    <a:pt x="134903" y="964"/>
                  </a:lnTo>
                  <a:lnTo>
                    <a:pt x="87333" y="9991"/>
                  </a:lnTo>
                  <a:lnTo>
                    <a:pt x="42993" y="29446"/>
                  </a:lnTo>
                  <a:lnTo>
                    <a:pt x="12969" y="62071"/>
                  </a:lnTo>
                  <a:lnTo>
                    <a:pt x="0" y="107998"/>
                  </a:lnTo>
                  <a:lnTo>
                    <a:pt x="759" y="160704"/>
                  </a:lnTo>
                  <a:lnTo>
                    <a:pt x="11923" y="213661"/>
                  </a:lnTo>
                  <a:lnTo>
                    <a:pt x="30168" y="260346"/>
                  </a:lnTo>
                  <a:lnTo>
                    <a:pt x="54448" y="295804"/>
                  </a:lnTo>
                  <a:lnTo>
                    <a:pt x="87878" y="325842"/>
                  </a:lnTo>
                  <a:lnTo>
                    <a:pt x="128364" y="350053"/>
                  </a:lnTo>
                  <a:lnTo>
                    <a:pt x="173810" y="368029"/>
                  </a:lnTo>
                  <a:lnTo>
                    <a:pt x="222123" y="379363"/>
                  </a:lnTo>
                  <a:lnTo>
                    <a:pt x="271207" y="383646"/>
                  </a:lnTo>
                  <a:lnTo>
                    <a:pt x="318968" y="380472"/>
                  </a:lnTo>
                  <a:lnTo>
                    <a:pt x="363312" y="369433"/>
                  </a:lnTo>
                  <a:lnTo>
                    <a:pt x="402143" y="350121"/>
                  </a:lnTo>
                  <a:lnTo>
                    <a:pt x="432031" y="318833"/>
                  </a:lnTo>
                  <a:lnTo>
                    <a:pt x="450581" y="275960"/>
                  </a:lnTo>
                  <a:lnTo>
                    <a:pt x="457971" y="226751"/>
                  </a:lnTo>
                  <a:lnTo>
                    <a:pt x="454379" y="176455"/>
                  </a:lnTo>
                  <a:lnTo>
                    <a:pt x="439985" y="130320"/>
                  </a:lnTo>
                  <a:lnTo>
                    <a:pt x="414968" y="93596"/>
                  </a:lnTo>
                </a:path>
              </a:pathLst>
            </a:custGeom>
            <a:ln w="9524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8672" y="1170200"/>
            <a:ext cx="3322927" cy="32432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Question</a:t>
            </a:r>
            <a:r>
              <a:rPr spc="-10" dirty="0"/>
              <a:t> </a:t>
            </a:r>
            <a:r>
              <a:rPr spc="-20" dirty="0"/>
              <a:t>2:</a:t>
            </a:r>
            <a:r>
              <a:rPr spc="-5" dirty="0"/>
              <a:t> </a:t>
            </a:r>
            <a:r>
              <a:rPr spc="-30" dirty="0"/>
              <a:t>Pipits</a:t>
            </a:r>
            <a:r>
              <a:rPr spc="-5" dirty="0"/>
              <a:t> </a:t>
            </a:r>
            <a:r>
              <a:rPr spc="-30" dirty="0"/>
              <a:t>everywhere?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888104"/>
            <a:ext cx="1434465" cy="13830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-10" dirty="0" err="1">
                <a:solidFill>
                  <a:srgbClr val="2A3890"/>
                </a:solidFill>
                <a:latin typeface="Roboto"/>
                <a:cs typeface="Roboto"/>
              </a:rPr>
              <a:t>Anirud</a:t>
            </a:r>
            <a:r>
              <a:rPr lang="en-IN" sz="1250" spc="-10" dirty="0">
                <a:solidFill>
                  <a:srgbClr val="2A3890"/>
                </a:solidFill>
                <a:latin typeface="Roboto"/>
                <a:cs typeface="Roboto"/>
              </a:rPr>
              <a:t>d</a:t>
            </a:r>
            <a:r>
              <a:rPr sz="1250" spc="-10" dirty="0">
                <a:solidFill>
                  <a:srgbClr val="2A3890"/>
                </a:solidFill>
                <a:latin typeface="Roboto"/>
                <a:cs typeface="Roboto"/>
              </a:rPr>
              <a:t>ha</a:t>
            </a:r>
            <a:r>
              <a:rPr sz="1250" spc="-45" dirty="0">
                <a:solidFill>
                  <a:srgbClr val="2A3890"/>
                </a:solidFill>
                <a:latin typeface="Roboto"/>
                <a:cs typeface="Roboto"/>
              </a:rPr>
              <a:t> </a:t>
            </a:r>
            <a:r>
              <a:rPr sz="1250" spc="-15" dirty="0">
                <a:solidFill>
                  <a:srgbClr val="2A3890"/>
                </a:solidFill>
                <a:latin typeface="Roboto"/>
                <a:cs typeface="Roboto"/>
              </a:rPr>
              <a:t>Purohit</a:t>
            </a:r>
            <a:endParaRPr sz="12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 dirty="0">
              <a:latin typeface="Roboto"/>
              <a:cs typeface="Roboto"/>
            </a:endParaRPr>
          </a:p>
          <a:p>
            <a:pPr marL="12700" marR="5080">
              <a:lnSpc>
                <a:spcPct val="114999"/>
              </a:lnSpc>
            </a:pPr>
            <a:r>
              <a:rPr sz="1400" spc="10" dirty="0">
                <a:solidFill>
                  <a:srgbClr val="434343"/>
                </a:solidFill>
                <a:latin typeface="Roboto"/>
                <a:cs typeface="Roboto"/>
              </a:rPr>
              <a:t>We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also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checked </a:t>
            </a:r>
            <a:r>
              <a:rPr sz="14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the</a:t>
            </a:r>
            <a:r>
              <a:rPr sz="1400" spc="-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ones</a:t>
            </a:r>
            <a:r>
              <a:rPr sz="1400" spc="-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5" dirty="0">
                <a:solidFill>
                  <a:srgbClr val="434343"/>
                </a:solidFill>
                <a:latin typeface="Roboto"/>
                <a:cs typeface="Roboto"/>
              </a:rPr>
              <a:t>we</a:t>
            </a:r>
            <a:r>
              <a:rPr sz="1400" spc="-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knew </a:t>
            </a:r>
            <a:r>
              <a:rPr sz="1400" spc="-3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matched 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up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35" dirty="0">
                <a:solidFill>
                  <a:srgbClr val="434343"/>
                </a:solidFill>
                <a:latin typeface="Roboto"/>
                <a:cs typeface="Roboto"/>
              </a:rPr>
              <a:t>by </a:t>
            </a:r>
            <a:r>
              <a:rPr sz="1400" spc="-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date.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3591031"/>
            <a:ext cx="133350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Their</a:t>
            </a:r>
            <a:r>
              <a:rPr sz="1400" spc="-4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dates</a:t>
            </a:r>
            <a:r>
              <a:rPr sz="1400" spc="-4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were </a:t>
            </a:r>
            <a:r>
              <a:rPr sz="1400" spc="-3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about </a:t>
            </a:r>
            <a:r>
              <a:rPr sz="1400" spc="-5" dirty="0">
                <a:solidFill>
                  <a:srgbClr val="434343"/>
                </a:solidFill>
                <a:latin typeface="Roboto"/>
                <a:cs typeface="Roboto"/>
              </a:rPr>
              <a:t>7 </a:t>
            </a:r>
            <a:r>
              <a:rPr sz="1400" spc="-20" dirty="0">
                <a:solidFill>
                  <a:srgbClr val="434343"/>
                </a:solidFill>
                <a:latin typeface="Roboto"/>
                <a:cs typeface="Roboto"/>
              </a:rPr>
              <a:t>months </a:t>
            </a:r>
            <a:r>
              <a:rPr sz="14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434343"/>
                </a:solidFill>
                <a:latin typeface="Roboto"/>
                <a:cs typeface="Roboto"/>
              </a:rPr>
              <a:t>apart.</a:t>
            </a:r>
            <a:endParaRPr sz="140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7725" y="999095"/>
            <a:ext cx="3088550" cy="2258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8900" y="999100"/>
            <a:ext cx="3171824" cy="2015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02400" y="3782346"/>
            <a:ext cx="5676899" cy="609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69308"/>
            <a:ext cx="40189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Mini </a:t>
            </a:r>
            <a:r>
              <a:rPr spc="-20" dirty="0"/>
              <a:t>Challenge</a:t>
            </a:r>
            <a:r>
              <a:rPr spc="-25" dirty="0"/>
              <a:t> </a:t>
            </a:r>
            <a:r>
              <a:rPr spc="-5" dirty="0"/>
              <a:t>1</a:t>
            </a:r>
            <a:r>
              <a:rPr spc="-25" dirty="0"/>
              <a:t> </a:t>
            </a:r>
            <a:r>
              <a:rPr spc="-2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92562"/>
            <a:ext cx="8098155" cy="16383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ts val="2560"/>
              </a:lnSpc>
              <a:spcBef>
                <a:spcPts val="85"/>
              </a:spcBef>
            </a:pP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Due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to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the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434343"/>
                </a:solidFill>
                <a:latin typeface="Roboto"/>
                <a:cs typeface="Roboto"/>
              </a:rPr>
              <a:t>Results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434343"/>
                </a:solidFill>
                <a:latin typeface="Roboto"/>
                <a:cs typeface="Roboto"/>
              </a:rPr>
              <a:t>of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VAST</a:t>
            </a:r>
            <a:r>
              <a:rPr sz="2000" spc="-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434343"/>
                </a:solidFill>
                <a:latin typeface="Roboto"/>
                <a:cs typeface="Roboto"/>
              </a:rPr>
              <a:t>2017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434343"/>
                </a:solidFill>
                <a:latin typeface="Roboto"/>
                <a:cs typeface="Roboto"/>
              </a:rPr>
              <a:t>it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434343"/>
                </a:solidFill>
                <a:latin typeface="Roboto"/>
                <a:cs typeface="Roboto"/>
              </a:rPr>
              <a:t>is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suggested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434343"/>
                </a:solidFill>
                <a:latin typeface="Roboto"/>
                <a:cs typeface="Roboto"/>
              </a:rPr>
              <a:t>that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Kasios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434343"/>
                </a:solidFill>
                <a:latin typeface="Roboto"/>
                <a:cs typeface="Roboto"/>
              </a:rPr>
              <a:t>Furniture </a:t>
            </a:r>
            <a:r>
              <a:rPr sz="20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manufacturing</a:t>
            </a:r>
            <a:r>
              <a:rPr sz="2000" spc="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company</a:t>
            </a:r>
            <a:r>
              <a:rPr sz="2000" spc="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434343"/>
                </a:solidFill>
                <a:latin typeface="Roboto"/>
                <a:cs typeface="Roboto"/>
              </a:rPr>
              <a:t>is</a:t>
            </a:r>
            <a:r>
              <a:rPr sz="2000" spc="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responsible</a:t>
            </a:r>
            <a:r>
              <a:rPr sz="2000" spc="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434343"/>
                </a:solidFill>
                <a:latin typeface="Roboto"/>
                <a:cs typeface="Roboto"/>
              </a:rPr>
              <a:t>for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the</a:t>
            </a:r>
            <a:r>
              <a:rPr sz="2000" spc="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decline</a:t>
            </a:r>
            <a:r>
              <a:rPr sz="2000" spc="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434343"/>
                </a:solidFill>
                <a:latin typeface="Roboto"/>
                <a:cs typeface="Roboto"/>
              </a:rPr>
              <a:t>in</a:t>
            </a:r>
            <a:r>
              <a:rPr sz="2000" spc="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434343"/>
                </a:solidFill>
                <a:latin typeface="Roboto"/>
                <a:cs typeface="Roboto"/>
              </a:rPr>
              <a:t>Rose-Chested </a:t>
            </a:r>
            <a:r>
              <a:rPr sz="2000" spc="-48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Blue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434343"/>
                </a:solidFill>
                <a:latin typeface="Roboto"/>
                <a:cs typeface="Roboto"/>
              </a:rPr>
              <a:t>Pipits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434343"/>
                </a:solidFill>
                <a:latin typeface="Roboto"/>
                <a:cs typeface="Roboto"/>
              </a:rPr>
              <a:t>in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the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Boonsong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Lekagul</a:t>
            </a:r>
            <a:r>
              <a:rPr sz="2000" spc="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Nature Preserve.</a:t>
            </a:r>
            <a:r>
              <a:rPr sz="2000" spc="-4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The </a:t>
            </a:r>
            <a:r>
              <a:rPr sz="2000" spc="-10" dirty="0">
                <a:solidFill>
                  <a:srgbClr val="434343"/>
                </a:solidFill>
                <a:latin typeface="Roboto"/>
                <a:cs typeface="Roboto"/>
              </a:rPr>
              <a:t>Pangera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434343"/>
                </a:solidFill>
                <a:latin typeface="Roboto"/>
                <a:cs typeface="Roboto"/>
              </a:rPr>
              <a:t>Ornithology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Conservation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Society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and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the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Kasios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434343"/>
                </a:solidFill>
                <a:latin typeface="Roboto"/>
                <a:cs typeface="Roboto"/>
              </a:rPr>
              <a:t>Furniture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company 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434343"/>
                </a:solidFill>
                <a:latin typeface="Roboto"/>
                <a:cs typeface="Roboto"/>
              </a:rPr>
              <a:t>have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provided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information on </a:t>
            </a:r>
            <a:r>
              <a:rPr sz="2000" spc="-10" dirty="0">
                <a:solidFill>
                  <a:srgbClr val="434343"/>
                </a:solidFill>
                <a:latin typeface="Roboto"/>
                <a:cs typeface="Roboto"/>
              </a:rPr>
              <a:t>bird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calls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434343"/>
                </a:solidFill>
                <a:latin typeface="Roboto"/>
                <a:cs typeface="Roboto"/>
              </a:rPr>
              <a:t>in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the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Roboto"/>
                <a:cs typeface="Roboto"/>
              </a:rPr>
              <a:t>Lekagul</a:t>
            </a:r>
            <a:r>
              <a:rPr sz="2000" spc="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434343"/>
                </a:solidFill>
                <a:latin typeface="Roboto"/>
                <a:cs typeface="Roboto"/>
              </a:rPr>
              <a:t>Preserve.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4029247"/>
            <a:ext cx="2687955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15" dirty="0">
                <a:solidFill>
                  <a:srgbClr val="434343"/>
                </a:solidFill>
                <a:latin typeface="Roboto"/>
                <a:cs typeface="Roboto"/>
              </a:rPr>
              <a:t>James</a:t>
            </a:r>
            <a:r>
              <a:rPr sz="2000" spc="-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434343"/>
                </a:solidFill>
                <a:latin typeface="Roboto"/>
                <a:cs typeface="Roboto"/>
              </a:rPr>
              <a:t>johnson</a:t>
            </a:r>
            <a:r>
              <a:rPr sz="2000" spc="-2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2000" spc="-40" dirty="0">
                <a:solidFill>
                  <a:srgbClr val="434343"/>
                </a:solidFill>
                <a:latin typeface="Roboto"/>
                <a:cs typeface="Roboto"/>
              </a:rPr>
              <a:t>-Cowell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CAEC85-DA2E-448E-B661-B4853FED44E0}"/>
              </a:ext>
            </a:extLst>
          </p:cNvPr>
          <p:cNvSpPr txBox="1"/>
          <p:nvPr/>
        </p:nvSpPr>
        <p:spPr>
          <a:xfrm>
            <a:off x="838200" y="5086350"/>
            <a:ext cx="787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/>
              <a:t>Migration Patterns of Rose-crested blue pipits ove</a:t>
            </a:r>
            <a:r>
              <a:rPr lang="en-IN" dirty="0"/>
              <a:t>r the decade from 2007 till 2017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F7599-FA47-4F49-9A90-52D64594F02B}"/>
              </a:ext>
            </a:extLst>
          </p:cNvPr>
          <p:cNvSpPr txBox="1"/>
          <p:nvPr/>
        </p:nvSpPr>
        <p:spPr>
          <a:xfrm>
            <a:off x="3424080" y="3486150"/>
            <a:ext cx="4753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 and Y are the Co ordinates given in the Dataset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EB534-9AF4-4A42-A9E9-FC8FEB67C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82" b="62964"/>
          <a:stretch/>
        </p:blipFill>
        <p:spPr>
          <a:xfrm>
            <a:off x="304800" y="285750"/>
            <a:ext cx="8289786" cy="2592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2721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CAEC85-DA2E-448E-B661-B4853FED44E0}"/>
              </a:ext>
            </a:extLst>
          </p:cNvPr>
          <p:cNvSpPr txBox="1"/>
          <p:nvPr/>
        </p:nvSpPr>
        <p:spPr>
          <a:xfrm>
            <a:off x="838200" y="5086350"/>
            <a:ext cx="787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/>
              <a:t>Migration Patterns of Rose-crested blue pipits ove</a:t>
            </a:r>
            <a:r>
              <a:rPr lang="en-IN" dirty="0"/>
              <a:t>r the decade from 2007 till 2017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A4B54-8408-4434-89AF-13B3FA7CC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6" r="12831" b="30741"/>
          <a:stretch/>
        </p:blipFill>
        <p:spPr>
          <a:xfrm>
            <a:off x="152400" y="48029"/>
            <a:ext cx="8441412" cy="2523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4194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0A6F83-9907-458C-9BC5-BA5A7F63B7FC}"/>
              </a:ext>
            </a:extLst>
          </p:cNvPr>
          <p:cNvSpPr txBox="1"/>
          <p:nvPr/>
        </p:nvSpPr>
        <p:spPr>
          <a:xfrm>
            <a:off x="264713" y="3181350"/>
            <a:ext cx="8535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Above three slides depicts that blue pipits are gradually moving away from the dumping site in the span of decade from 2007 to 2017.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AEDA3-4B1B-4FA1-8D12-29ADEFDAA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59" r="13247"/>
          <a:stretch/>
        </p:blipFill>
        <p:spPr>
          <a:xfrm>
            <a:off x="304800" y="381000"/>
            <a:ext cx="8401326" cy="23803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2217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E514-75B8-474C-9386-82E846F0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4" y="469308"/>
            <a:ext cx="8149676" cy="830997"/>
          </a:xfrm>
        </p:spPr>
        <p:txBody>
          <a:bodyPr/>
          <a:lstStyle/>
          <a:p>
            <a:r>
              <a:rPr lang="en-IN" dirty="0"/>
              <a:t>Recording of Rose-crested blue pipits in the last few months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82E8C-A48F-427C-9009-2EC79C544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83"/>
          <a:stretch/>
        </p:blipFill>
        <p:spPr>
          <a:xfrm>
            <a:off x="455428" y="1488215"/>
            <a:ext cx="3200400" cy="2716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608DC-4B28-44E9-AF93-5CC192639184}"/>
              </a:ext>
            </a:extLst>
          </p:cNvPr>
          <p:cNvSpPr txBox="1"/>
          <p:nvPr/>
        </p:nvSpPr>
        <p:spPr>
          <a:xfrm>
            <a:off x="457200" y="4412582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9825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38A8-3FD5-4685-9867-DD0B4521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9550"/>
            <a:ext cx="4664710" cy="276999"/>
          </a:xfrm>
        </p:spPr>
        <p:txBody>
          <a:bodyPr/>
          <a:lstStyle/>
          <a:p>
            <a:r>
              <a:rPr lang="en-IN" sz="1800" b="0" i="0" u="none" strike="noStrike" baseline="0" dirty="0">
                <a:latin typeface="TableauBook-0-75"/>
              </a:rPr>
              <a:t>Analysis of Bird Call's And Song's(2013-2017)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35588-C28B-4D9C-80B6-E37971B35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66"/>
          <a:stretch/>
        </p:blipFill>
        <p:spPr>
          <a:xfrm>
            <a:off x="249410" y="1200150"/>
            <a:ext cx="2012829" cy="2363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92530-8D31-42DA-823B-78D97C8EE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16" t="-1878" r="12809" b="1878"/>
          <a:stretch/>
        </p:blipFill>
        <p:spPr>
          <a:xfrm>
            <a:off x="2343390" y="1200150"/>
            <a:ext cx="2062082" cy="2363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370B4-44B7-4DFC-96F8-E102B4B7C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19"/>
          <a:stretch/>
        </p:blipFill>
        <p:spPr>
          <a:xfrm>
            <a:off x="4495800" y="1200150"/>
            <a:ext cx="2123967" cy="2363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71565-87D4-4751-9B1F-ED50B62F5E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84"/>
          <a:stretch/>
        </p:blipFill>
        <p:spPr>
          <a:xfrm>
            <a:off x="6710095" y="1200149"/>
            <a:ext cx="2087456" cy="23636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67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38A9-744F-4151-89DC-42E57C9A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" y="469308"/>
            <a:ext cx="4664710" cy="415498"/>
          </a:xfrm>
        </p:spPr>
        <p:txBody>
          <a:bodyPr/>
          <a:lstStyle/>
          <a:p>
            <a:r>
              <a:rPr lang="en-IN" dirty="0"/>
              <a:t>Objective for 2</a:t>
            </a:r>
            <a:r>
              <a:rPr lang="en-IN" baseline="30000" dirty="0"/>
              <a:t>nd</a:t>
            </a:r>
            <a:r>
              <a:rPr lang="en-IN" dirty="0"/>
              <a:t>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29BBC-B1DD-47F2-A427-71CF05E37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725" y="971550"/>
            <a:ext cx="8093709" cy="1660711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kern="1200" spc="-15" dirty="0" err="1">
                <a:solidFill>
                  <a:srgbClr val="434343"/>
                </a:solidFill>
              </a:rPr>
              <a:t>Kasios</a:t>
            </a:r>
            <a:r>
              <a:rPr lang="en-IN" sz="1400" kern="1200" spc="-15" dirty="0">
                <a:solidFill>
                  <a:srgbClr val="434343"/>
                </a:solidFill>
              </a:rPr>
              <a:t> claims that Rose-crested blue pipits are spotted around the dumping region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kern="1200" spc="-15" dirty="0">
                <a:solidFill>
                  <a:srgbClr val="434343"/>
                </a:solidFill>
              </a:rPr>
              <a:t>Audio Recoding are provided as evidence by the company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kern="1200" spc="-15" dirty="0">
                <a:solidFill>
                  <a:srgbClr val="434343"/>
                </a:solidFill>
              </a:rPr>
              <a:t>Are the calls really heard? Is the claim valid?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kern="1200" spc="-15" dirty="0">
                <a:solidFill>
                  <a:srgbClr val="434343"/>
                </a:solidFill>
              </a:rPr>
              <a:t>Machine Learning model to analyse calls</a:t>
            </a:r>
          </a:p>
        </p:txBody>
      </p:sp>
    </p:spTree>
    <p:extLst>
      <p:ext uri="{BB962C8B-B14F-4D97-AF65-F5344CB8AC3E}">
        <p14:creationId xmlns:p14="http://schemas.microsoft.com/office/powerpoint/2010/main" val="3496464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D6E0-E2D1-443B-851C-E1D29D82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4" y="469308"/>
            <a:ext cx="5787475" cy="415498"/>
          </a:xfrm>
        </p:spPr>
        <p:txBody>
          <a:bodyPr/>
          <a:lstStyle/>
          <a:p>
            <a:r>
              <a:rPr lang="en-IN" dirty="0"/>
              <a:t>Test data extracting spectrograms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5CB2B-8B21-4A95-A2EF-00A974980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89"/>
          <a:stretch/>
        </p:blipFill>
        <p:spPr>
          <a:xfrm>
            <a:off x="1267417" y="1761101"/>
            <a:ext cx="6609166" cy="28904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0B9C2B-F601-4904-AD31-9F65590F9097}"/>
              </a:ext>
            </a:extLst>
          </p:cNvPr>
          <p:cNvSpPr txBox="1"/>
          <p:nvPr/>
        </p:nvSpPr>
        <p:spPr>
          <a:xfrm>
            <a:off x="609600" y="1047750"/>
            <a:ext cx="568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Spectrograms were plotted for each and every test data</a:t>
            </a:r>
          </a:p>
        </p:txBody>
      </p:sp>
    </p:spTree>
    <p:extLst>
      <p:ext uri="{BB962C8B-B14F-4D97-AF65-F5344CB8AC3E}">
        <p14:creationId xmlns:p14="http://schemas.microsoft.com/office/powerpoint/2010/main" val="2914707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036F2B7-E80D-48A2-8FD7-3D2A31F0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3350"/>
            <a:ext cx="5486400" cy="22611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DD11362-D0F6-40E1-A6D8-0E6CD3B3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571750"/>
            <a:ext cx="5486400" cy="22611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138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836E7FE-1E03-42F3-AEBA-A6B622A2A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" y="522451"/>
            <a:ext cx="2274942" cy="10587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A617D5A-177C-40FB-BE7D-95DE4457C311}"/>
              </a:ext>
            </a:extLst>
          </p:cNvPr>
          <p:cNvSpPr txBox="1"/>
          <p:nvPr/>
        </p:nvSpPr>
        <p:spPr>
          <a:xfrm>
            <a:off x="0" y="-26093"/>
            <a:ext cx="75078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spc="-30" dirty="0">
                <a:solidFill>
                  <a:srgbClr val="2A3890"/>
                </a:solidFill>
                <a:latin typeface="Roboto"/>
                <a:ea typeface="+mj-ea"/>
              </a:rPr>
              <a:t>Audio sets given by </a:t>
            </a:r>
            <a:r>
              <a:rPr lang="en-US" sz="2700" spc="-30" dirty="0" err="1">
                <a:solidFill>
                  <a:srgbClr val="2A3890"/>
                </a:solidFill>
                <a:latin typeface="Roboto"/>
                <a:ea typeface="+mj-ea"/>
              </a:rPr>
              <a:t>Kasios</a:t>
            </a:r>
            <a:r>
              <a:rPr lang="en-US" sz="2700" spc="-30" dirty="0">
                <a:solidFill>
                  <a:srgbClr val="2A3890"/>
                </a:solidFill>
                <a:latin typeface="Roboto"/>
                <a:ea typeface="+mj-ea"/>
              </a:rPr>
              <a:t> are used as test data:</a:t>
            </a:r>
            <a:endParaRPr lang="en-IN" sz="2700" spc="-30" dirty="0">
              <a:solidFill>
                <a:srgbClr val="2A3890"/>
              </a:solidFill>
              <a:latin typeface="Roboto"/>
              <a:ea typeface="+mj-ea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6379822-E593-4F93-84AD-7EBDAEB97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2" y="500440"/>
            <a:ext cx="2540693" cy="106950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A8B624E-D3E9-4CC5-8034-5B12A4800204}"/>
              </a:ext>
            </a:extLst>
          </p:cNvPr>
          <p:cNvSpPr txBox="1"/>
          <p:nvPr/>
        </p:nvSpPr>
        <p:spPr>
          <a:xfrm>
            <a:off x="591223" y="1604690"/>
            <a:ext cx="633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1.mp3</a:t>
            </a:r>
            <a:endParaRPr lang="en-IN" sz="13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740D4B-FE18-4E5D-9B25-FF6F9D1EED8B}"/>
              </a:ext>
            </a:extLst>
          </p:cNvPr>
          <p:cNvSpPr txBox="1"/>
          <p:nvPr/>
        </p:nvSpPr>
        <p:spPr>
          <a:xfrm>
            <a:off x="3483144" y="1629736"/>
            <a:ext cx="633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2.mp3</a:t>
            </a:r>
            <a:endParaRPr lang="en-IN" sz="13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9ECCABC-2667-4A76-9156-9FDD2B22B1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22451"/>
            <a:ext cx="2374243" cy="10587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1033585-6608-49E7-AD08-99D23970A871}"/>
              </a:ext>
            </a:extLst>
          </p:cNvPr>
          <p:cNvSpPr txBox="1"/>
          <p:nvPr/>
        </p:nvSpPr>
        <p:spPr>
          <a:xfrm>
            <a:off x="6618726" y="1602661"/>
            <a:ext cx="633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3.mp3</a:t>
            </a:r>
            <a:endParaRPr lang="en-IN" sz="13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8CB0E4-B415-4909-8F47-E1B6D62CDC87}"/>
              </a:ext>
            </a:extLst>
          </p:cNvPr>
          <p:cNvSpPr txBox="1"/>
          <p:nvPr/>
        </p:nvSpPr>
        <p:spPr>
          <a:xfrm>
            <a:off x="627603" y="2947445"/>
            <a:ext cx="633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4.mp3</a:t>
            </a:r>
            <a:endParaRPr lang="en-IN" sz="135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7719BA7-678B-443B-BA06-63F99F9CE1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" y="1935463"/>
            <a:ext cx="2274942" cy="10587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8838C0-B674-4B24-AED2-34772BD36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22" y="1943596"/>
            <a:ext cx="2378346" cy="1137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DC630D-57CD-4D6B-9F04-C125DD18CBE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03"/>
          <a:stretch/>
        </p:blipFill>
        <p:spPr>
          <a:xfrm>
            <a:off x="5939496" y="1991711"/>
            <a:ext cx="2378347" cy="11478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805E90-436C-43DB-825A-63215C3173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" y="3396420"/>
            <a:ext cx="2378346" cy="125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014CCF-CDA5-4BF1-B9D3-AAC74D6930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2" y="3404150"/>
            <a:ext cx="2670130" cy="12791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99B77C-4591-413E-9D2C-FFD9974D3096}"/>
              </a:ext>
            </a:extLst>
          </p:cNvPr>
          <p:cNvSpPr txBox="1"/>
          <p:nvPr/>
        </p:nvSpPr>
        <p:spPr>
          <a:xfrm>
            <a:off x="3363955" y="3007665"/>
            <a:ext cx="633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5.mp3</a:t>
            </a:r>
            <a:endParaRPr lang="en-IN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2B7B1-D357-415A-81BA-88B9D4A561ED}"/>
              </a:ext>
            </a:extLst>
          </p:cNvPr>
          <p:cNvSpPr txBox="1"/>
          <p:nvPr/>
        </p:nvSpPr>
        <p:spPr>
          <a:xfrm>
            <a:off x="6740836" y="3195824"/>
            <a:ext cx="633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6.mp3</a:t>
            </a:r>
            <a:endParaRPr lang="en-IN" sz="13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B91754-F967-44C0-AF80-E1994BFDE516}"/>
              </a:ext>
            </a:extLst>
          </p:cNvPr>
          <p:cNvSpPr txBox="1"/>
          <p:nvPr/>
        </p:nvSpPr>
        <p:spPr>
          <a:xfrm>
            <a:off x="616970" y="4658206"/>
            <a:ext cx="633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7.mp3</a:t>
            </a:r>
            <a:endParaRPr lang="en-IN" sz="13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C3172E-66C4-468E-8170-8D9D7C1425DD}"/>
              </a:ext>
            </a:extLst>
          </p:cNvPr>
          <p:cNvSpPr txBox="1"/>
          <p:nvPr/>
        </p:nvSpPr>
        <p:spPr>
          <a:xfrm>
            <a:off x="5489676" y="3943350"/>
            <a:ext cx="633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8.mp3</a:t>
            </a:r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237396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C11347-B4AC-4E70-A82F-BD858A914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9" y="279645"/>
            <a:ext cx="2450609" cy="1225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FD444-C8A0-47FB-AF71-A2AB41E57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75" y="279645"/>
            <a:ext cx="2627126" cy="1225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093ED8-84BD-4586-AAB4-C28D67567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36" y="230292"/>
            <a:ext cx="2627126" cy="1274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22F00D-FE7B-4F89-A943-CF5943FE0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9" y="1881159"/>
            <a:ext cx="2441749" cy="11461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906CC8-E236-4BAB-97E7-57523D91F1A2}"/>
              </a:ext>
            </a:extLst>
          </p:cNvPr>
          <p:cNvSpPr txBox="1"/>
          <p:nvPr/>
        </p:nvSpPr>
        <p:spPr>
          <a:xfrm>
            <a:off x="1066800" y="1475266"/>
            <a:ext cx="633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9.mp3</a:t>
            </a:r>
            <a:endParaRPr lang="en-IN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6A812C-A9C0-40BF-B1B0-B0B78714E181}"/>
              </a:ext>
            </a:extLst>
          </p:cNvPr>
          <p:cNvSpPr txBox="1"/>
          <p:nvPr/>
        </p:nvSpPr>
        <p:spPr>
          <a:xfrm>
            <a:off x="6987325" y="1510044"/>
            <a:ext cx="7216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11.mp3</a:t>
            </a:r>
            <a:endParaRPr lang="en-IN" sz="13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1CA66C-6DB2-4DB9-8A5B-FC2B65CA02CD}"/>
              </a:ext>
            </a:extLst>
          </p:cNvPr>
          <p:cNvSpPr txBox="1"/>
          <p:nvPr/>
        </p:nvSpPr>
        <p:spPr>
          <a:xfrm>
            <a:off x="896587" y="3020700"/>
            <a:ext cx="7216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12.mp3</a:t>
            </a:r>
            <a:endParaRPr lang="en-IN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4E6AC-7FA4-4CAA-A1A6-2CBF5B438953}"/>
              </a:ext>
            </a:extLst>
          </p:cNvPr>
          <p:cNvSpPr txBox="1"/>
          <p:nvPr/>
        </p:nvSpPr>
        <p:spPr>
          <a:xfrm>
            <a:off x="4038600" y="1488873"/>
            <a:ext cx="7216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10.mp3</a:t>
            </a:r>
            <a:endParaRPr lang="en-IN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57936-7B7A-4D9F-A6F1-B09AC846FE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75" y="1870472"/>
            <a:ext cx="2627126" cy="11729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04C23D-40F8-43DA-BCE8-C7FDC80DCB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68" y="1870472"/>
            <a:ext cx="2718863" cy="11502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E2B453-1BB2-452F-A407-62FFE0EE774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37"/>
          <a:stretch/>
        </p:blipFill>
        <p:spPr>
          <a:xfrm>
            <a:off x="2447656" y="3463005"/>
            <a:ext cx="3715734" cy="1126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AB5D91-1504-4430-9B6D-30535E36EC6A}"/>
              </a:ext>
            </a:extLst>
          </p:cNvPr>
          <p:cNvSpPr txBox="1"/>
          <p:nvPr/>
        </p:nvSpPr>
        <p:spPr>
          <a:xfrm>
            <a:off x="3695964" y="3043415"/>
            <a:ext cx="7216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13.mp3</a:t>
            </a:r>
            <a:endParaRPr lang="en-IN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1CDAE4-8402-4B5C-A7E4-844ED1536FB0}"/>
              </a:ext>
            </a:extLst>
          </p:cNvPr>
          <p:cNvSpPr txBox="1"/>
          <p:nvPr/>
        </p:nvSpPr>
        <p:spPr>
          <a:xfrm>
            <a:off x="1346339" y="3871753"/>
            <a:ext cx="7216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15.mp3</a:t>
            </a:r>
            <a:endParaRPr lang="en-IN" sz="13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89E260-44EA-4E63-90D5-5D8868E8C5DE}"/>
              </a:ext>
            </a:extLst>
          </p:cNvPr>
          <p:cNvSpPr txBox="1"/>
          <p:nvPr/>
        </p:nvSpPr>
        <p:spPr>
          <a:xfrm>
            <a:off x="7306164" y="3042227"/>
            <a:ext cx="7216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14.mp3</a:t>
            </a:r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4012619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4625" y="3891921"/>
            <a:ext cx="7764145" cy="213360"/>
          </a:xfrm>
          <a:custGeom>
            <a:avLst/>
            <a:gdLst/>
            <a:ahLst/>
            <a:cxnLst/>
            <a:rect l="l" t="t" r="r" b="b"/>
            <a:pathLst>
              <a:path w="7764145" h="213360">
                <a:moveTo>
                  <a:pt x="7763738" y="213359"/>
                </a:moveTo>
                <a:lnTo>
                  <a:pt x="0" y="213359"/>
                </a:lnTo>
                <a:lnTo>
                  <a:pt x="0" y="0"/>
                </a:lnTo>
                <a:lnTo>
                  <a:pt x="7763738" y="0"/>
                </a:lnTo>
                <a:lnTo>
                  <a:pt x="7763738" y="2133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469308"/>
            <a:ext cx="15640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Questions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3375" y="1311789"/>
            <a:ext cx="8347709" cy="304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1009" indent="-448945">
              <a:lnSpc>
                <a:spcPts val="2465"/>
              </a:lnSpc>
              <a:buClr>
                <a:srgbClr val="434343"/>
              </a:buClr>
              <a:buSzPct val="150000"/>
              <a:buFont typeface="Roboto"/>
              <a:buAutoNum type="arabicPeriod"/>
              <a:tabLst>
                <a:tab pos="461009" algn="l"/>
                <a:tab pos="461645" algn="l"/>
              </a:tabLst>
            </a:pP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Using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the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bird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call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collection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 and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the included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map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of the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Wildlife Preserve,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characterize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 the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patterns</a:t>
            </a:r>
            <a:endParaRPr sz="1400">
              <a:latin typeface="Arial MT"/>
              <a:cs typeface="Arial MT"/>
            </a:endParaRPr>
          </a:p>
          <a:p>
            <a:pPr marL="461009" marR="243204">
              <a:lnSpc>
                <a:spcPct val="114999"/>
              </a:lnSpc>
              <a:spcBef>
                <a:spcPts val="155"/>
              </a:spcBef>
            </a:pP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of all of the bird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species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in the Preserve over the time of the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collection.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Please assume we have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a </a:t>
            </a:r>
            <a:r>
              <a:rPr sz="1400" spc="-37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reasonable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distribution of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sensors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and human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collectors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providing the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recordings, so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that the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patterns are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reasonably representative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of the bird locations across the area. Do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you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detect any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trends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or anomalies in the patterns?</a:t>
            </a:r>
            <a:endParaRPr sz="1400">
              <a:latin typeface="Arial MT"/>
              <a:cs typeface="Arial MT"/>
            </a:endParaRPr>
          </a:p>
          <a:p>
            <a:pPr marL="461009" marR="54610" indent="-377190">
              <a:lnSpc>
                <a:spcPct val="114999"/>
              </a:lnSpc>
              <a:buAutoNum type="arabicPeriod" startAt="2"/>
              <a:tabLst>
                <a:tab pos="461009" algn="l"/>
                <a:tab pos="461645" algn="l"/>
              </a:tabLst>
            </a:pPr>
            <a:r>
              <a:rPr sz="1400" spc="-20" dirty="0">
                <a:solidFill>
                  <a:srgbClr val="444444"/>
                </a:solidFill>
                <a:latin typeface="Arial MT"/>
                <a:cs typeface="Arial MT"/>
              </a:rPr>
              <a:t>Turn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your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attention to the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set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of bird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calls supplied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by Kasios. Does this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set support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the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claim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of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Pipits being found across the Preserve?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A machine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learning approach using the bird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call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library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may </a:t>
            </a:r>
            <a:r>
              <a:rPr sz="1400" spc="-37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help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your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 investigation.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What is the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role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 of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visualization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in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your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 analysis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of the Kasios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bird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calls?</a:t>
            </a:r>
            <a:endParaRPr sz="1400">
              <a:latin typeface="Arial MT"/>
              <a:cs typeface="Arial MT"/>
            </a:endParaRPr>
          </a:p>
          <a:p>
            <a:pPr marL="461009" marR="45085" indent="-377190">
              <a:lnSpc>
                <a:spcPct val="114999"/>
              </a:lnSpc>
              <a:buAutoNum type="arabicPeriod" startAt="2"/>
              <a:tabLst>
                <a:tab pos="461009" algn="l"/>
                <a:tab pos="461645" algn="l"/>
              </a:tabLst>
            </a:pP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Formulate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a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hypotheses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concerning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the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state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of the Rose Crested Blue Pipit. What are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your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primary </a:t>
            </a:r>
            <a:r>
              <a:rPr sz="1400" spc="-37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pieces of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evidence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to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support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your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assertion?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What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next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steps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should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be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taken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in the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investigation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to either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support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or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refute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the Kasios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claim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that the Pipits are actually thriving across the Boonsong </a:t>
            </a:r>
            <a:r>
              <a:rPr sz="14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Lekagul</a:t>
            </a:r>
            <a:r>
              <a:rPr sz="1400" spc="-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Arial MT"/>
                <a:cs typeface="Arial MT"/>
              </a:rPr>
              <a:t>Wildlife Preserve?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3328-2E10-45F8-81E1-BE1747AAB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" y="469308"/>
            <a:ext cx="4664710" cy="415498"/>
          </a:xfrm>
        </p:spPr>
        <p:txBody>
          <a:bodyPr/>
          <a:lstStyle/>
          <a:p>
            <a:r>
              <a:rPr lang="en-IN" dirty="0"/>
              <a:t>Training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3A287-3C4D-40F3-BFCD-9C1609AF1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725" y="1047750"/>
            <a:ext cx="8093709" cy="700705"/>
          </a:xfrm>
        </p:spPr>
        <p:txBody>
          <a:bodyPr/>
          <a:lstStyle/>
          <a:p>
            <a:pPr marL="12700" marR="5080" indent="-285750" algn="l" rtl="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1400" kern="1200" spc="-15" dirty="0">
                <a:solidFill>
                  <a:srgbClr val="434343"/>
                </a:solidFill>
              </a:rPr>
              <a:t>Dataset consists of audio files of all birds</a:t>
            </a:r>
          </a:p>
          <a:p>
            <a:pPr marL="12700" marR="5080" indent="-285750" algn="l" rtl="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1400" kern="1200" spc="-15" dirty="0">
                <a:solidFill>
                  <a:srgbClr val="434343"/>
                </a:solidFill>
              </a:rPr>
              <a:t>2081 files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595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1ED6EC-20A5-4A7C-89D6-15F86CD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" y="469308"/>
            <a:ext cx="4664710" cy="415498"/>
          </a:xfrm>
        </p:spPr>
        <p:txBody>
          <a:bodyPr/>
          <a:lstStyle/>
          <a:p>
            <a:r>
              <a:rPr lang="en-IN" dirty="0"/>
              <a:t>Extracting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480D83-3328-461A-AE92-CD521DCAA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987801"/>
            <a:ext cx="8093709" cy="1723549"/>
          </a:xfrm>
        </p:spPr>
        <p:txBody>
          <a:bodyPr/>
          <a:lstStyle/>
          <a:p>
            <a:r>
              <a:rPr lang="en-IN" sz="1400" dirty="0">
                <a:solidFill>
                  <a:schemeClr val="tx1"/>
                </a:solidFill>
              </a:rPr>
              <a:t>Complexity based features are used for feature extraction and classification of EEG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  <a:latin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Roboto"/>
              </a:rPr>
              <a:t>Spectral centroid: Special feature of librosa that indicates centre of mass of the spectrum is located.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  <a:latin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  <a:latin typeface="Roboto"/>
            </a:endParaRPr>
          </a:p>
          <a:p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8BF1EB3-C8D5-4ADE-9295-0AE67E02B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1" y="1885950"/>
            <a:ext cx="7848600" cy="28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02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3746270-D9B7-46BD-BCF9-0EE0CA321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61950"/>
            <a:ext cx="8093075" cy="15081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Spectral roll-of: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tx1"/>
                </a:solidFill>
                <a:latin typeface="Roboto"/>
              </a:rPr>
              <a:t>Roll-off frequency is defined as the frequency under which some percentage (cut-off) of the total energy of the spectrum is contained.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tx1"/>
                </a:solidFill>
                <a:latin typeface="Roboto"/>
              </a:rPr>
              <a:t>roll-off frequency can be used to distinguish between true sounds and noisy sounds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tx1"/>
                </a:solidFill>
                <a:latin typeface="Roboto"/>
              </a:rPr>
              <a:t>Correlating values at time instances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IN" sz="1400" dirty="0">
              <a:solidFill>
                <a:schemeClr val="tx1"/>
              </a:solidFill>
              <a:latin typeface="Roboto"/>
            </a:endParaRP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404E379A-7EE0-4784-B942-FE073013D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10" y="1733550"/>
            <a:ext cx="7267180" cy="26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13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C1485-83C1-4520-A811-64243823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85750"/>
            <a:ext cx="8093709" cy="515526"/>
          </a:xfr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Spectral bandwidth: p is the power in dB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IN" sz="1950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5A3C2CA-82D3-4B1E-A46D-C74100478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90" y="666750"/>
            <a:ext cx="6538727" cy="39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76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B8338-D422-47BF-B249-E3DF302D6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09550"/>
            <a:ext cx="8093709" cy="646331"/>
          </a:xfr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Zero crossing rate: Amount at which a signal changes its sign during the frame from positive to negative and vice versa, divided by the total length of the frame.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antenna&#10;&#10;Description automatically generated">
            <a:extLst>
              <a:ext uri="{FF2B5EF4-FFF2-40B4-BE49-F238E27FC236}">
                <a16:creationId xmlns:a16="http://schemas.microsoft.com/office/drawing/2014/main" id="{3F90702F-2430-4495-A8EA-BD6F91821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4" y="856631"/>
            <a:ext cx="7543800" cy="289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4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068C8-B898-42BA-92C0-46F5612F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61950"/>
            <a:ext cx="8093709" cy="646331"/>
          </a:xfrm>
        </p:spPr>
        <p:txBody>
          <a:bodyPr wrap="square" lIns="0" tIns="0" rIns="0" bIns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MFCC: Mel-frequency </a:t>
            </a:r>
            <a:r>
              <a:rPr lang="en-IN" sz="1400" dirty="0" err="1">
                <a:solidFill>
                  <a:schemeClr val="tx1"/>
                </a:solidFill>
              </a:rPr>
              <a:t>cepstrum</a:t>
            </a:r>
            <a:r>
              <a:rPr lang="en-IN" sz="1400" dirty="0">
                <a:solidFill>
                  <a:schemeClr val="tx1"/>
                </a:solidFill>
              </a:rPr>
              <a:t> is a representation of the short-term power spectrum of a sound, based on a linear cosine transform of a log power spectrum on a nonlinear </a:t>
            </a:r>
            <a:r>
              <a:rPr lang="en-IN" sz="1400" dirty="0" err="1">
                <a:solidFill>
                  <a:schemeClr val="tx1"/>
                </a:solidFill>
              </a:rPr>
              <a:t>mel</a:t>
            </a:r>
            <a:r>
              <a:rPr lang="en-IN" sz="1400" dirty="0">
                <a:solidFill>
                  <a:schemeClr val="tx1"/>
                </a:solidFill>
              </a:rPr>
              <a:t> scale of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10242" name="Picture 2" descr="Fig 8">
            <a:extLst>
              <a:ext uri="{FF2B5EF4-FFF2-40B4-BE49-F238E27FC236}">
                <a16:creationId xmlns:a16="http://schemas.microsoft.com/office/drawing/2014/main" id="{6E5C4DE5-E5CA-4F99-9D44-97ED642B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57350"/>
            <a:ext cx="2835303" cy="2514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D25F581-BFAB-4F28-944B-2AE2AA827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37478"/>
            <a:ext cx="4971694" cy="246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81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D968942-EFCF-4A88-8487-16D36101E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61950"/>
            <a:ext cx="8093709" cy="430887"/>
          </a:xfr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Chromogram: Identifying pitches that differ by an octave, chroma features show a high degree of robustness to variations in timbre and closely correlate to the musical aspect of harmony.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8B75AD0-7F46-4CC6-B374-E735437F5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031"/>
            <a:ext cx="8229600" cy="29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3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FD2A-3651-4139-AC01-5A08E9FC6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7258"/>
            <a:ext cx="4664710" cy="415498"/>
          </a:xfrm>
        </p:spPr>
        <p:txBody>
          <a:bodyPr/>
          <a:lstStyle/>
          <a:p>
            <a:r>
              <a:rPr lang="en-IN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A28D4-BCBD-46E4-A62A-986008CB1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491" y="590550"/>
            <a:ext cx="8093709" cy="933589"/>
          </a:xfr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ID: File ID number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Value: amplitude/frequency values extracted from the spectrogram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Filename: Training file 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E2448-7ED4-4321-9A28-39ACF363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733550"/>
            <a:ext cx="8458200" cy="1175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35A88-D352-4111-B997-C13A6FE90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52" y="3087312"/>
            <a:ext cx="8467948" cy="15236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5244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2155CFE-6D9C-4127-9C73-D3E15FDC0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209550"/>
            <a:ext cx="8093709" cy="3195747"/>
          </a:xfr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Root-mean square error:  RMS amplitude format is calculated by squaring the peak amplitude of the wave, diving it by two, and then taking the square root of that quantity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Short-time Fourier of the chromogram: Audio structure analysis or content-based audio retrieval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Spectral centroid: Indicates the centroid in the audio in frequency domain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Spectrum bandwidth: Range of frequencies available in the audio file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Spectral roll-off: Segregates the noise from the line of interest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Zero crossing rate: Deviation of the frequency line from zero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6EBDC-6513-447A-A215-C0F9D962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24150"/>
            <a:ext cx="8763000" cy="10256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2505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4C9C-E193-4C56-BFE3-CE738D23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" y="469308"/>
            <a:ext cx="4664710" cy="415498"/>
          </a:xfrm>
        </p:spPr>
        <p:txBody>
          <a:bodyPr/>
          <a:lstStyle/>
          <a:p>
            <a:r>
              <a:rPr lang="en-IN" dirty="0"/>
              <a:t>Implementing ML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5956E-A94C-443D-8542-450F709E9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725" y="1047750"/>
            <a:ext cx="8093709" cy="1069339"/>
          </a:xfr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Decision tree: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A198F-A414-426A-8E79-277AAF5D2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047750"/>
            <a:ext cx="2819400" cy="1525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A90A6-4784-48DE-BB5B-298856A06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045625"/>
            <a:ext cx="2863230" cy="1525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35D9F1-CC93-4DB1-8EC5-A5E948A2E2B4}"/>
              </a:ext>
            </a:extLst>
          </p:cNvPr>
          <p:cNvSpPr txBox="1"/>
          <p:nvPr/>
        </p:nvSpPr>
        <p:spPr>
          <a:xfrm>
            <a:off x="384725" y="3257550"/>
            <a:ext cx="821059" cy="2872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b="0" i="0">
                <a:latin typeface="Roboto"/>
                <a:cs typeface="Roboto"/>
              </a:defRPr>
            </a:lvl1pPr>
          </a:lstStyle>
          <a:p>
            <a:r>
              <a:rPr lang="en-IN" dirty="0" err="1"/>
              <a:t>kNN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3D34B-2BF4-49F2-B4AA-66FCCD51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028537"/>
            <a:ext cx="2819400" cy="1525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20D49-EB92-465E-94E1-FDC53BB9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026412"/>
            <a:ext cx="2863230" cy="15257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838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5350" y="1755738"/>
            <a:ext cx="678815" cy="40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5"/>
              </a:lnSpc>
            </a:pPr>
            <a:r>
              <a:rPr sz="2700" spc="-15" dirty="0">
                <a:solidFill>
                  <a:srgbClr val="2A3890"/>
                </a:solidFill>
                <a:latin typeface="Roboto"/>
                <a:cs typeface="Roboto"/>
              </a:rPr>
              <a:t>Map</a:t>
            </a:r>
            <a:endParaRPr sz="27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150" y="843800"/>
            <a:ext cx="5203824" cy="35954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5175" y="4506179"/>
            <a:ext cx="15278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Roboto"/>
                <a:cs typeface="Roboto"/>
              </a:rPr>
              <a:t>Prasad Reddy </a:t>
            </a:r>
            <a:r>
              <a:rPr sz="1200" spc="-15" dirty="0">
                <a:latin typeface="Roboto"/>
                <a:cs typeface="Roboto"/>
              </a:rPr>
              <a:t>Mucheli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675EE40-DD63-4DAF-BC3A-9A4627B93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285750"/>
            <a:ext cx="8093709" cy="287258"/>
          </a:xfr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SVM: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97B9E-96C0-4CCF-A79D-C359DEDF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8602"/>
            <a:ext cx="3288512" cy="1750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5063C10-25EC-4932-93DE-2078A5A40C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541943"/>
              </p:ext>
            </p:extLst>
          </p:nvPr>
        </p:nvGraphicFramePr>
        <p:xfrm>
          <a:off x="1412358" y="19094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32589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D26B-623B-41B1-9A4B-B40D113C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" y="469308"/>
            <a:ext cx="4664710" cy="415498"/>
          </a:xfrm>
        </p:spPr>
        <p:txBody>
          <a:bodyPr/>
          <a:lstStyle/>
          <a:p>
            <a:r>
              <a:rPr lang="en-IN" dirty="0"/>
              <a:t>Results and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36D4-3405-4F65-AC6E-349E93FB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725" y="991830"/>
            <a:ext cx="5787475" cy="1579920"/>
          </a:xfr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All the models performed well on training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Only 2 class labels were found in the data which matched the Rose-crested blue pipits calls.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None of the other test audio really did contain blue pipits calls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 err="1">
                <a:solidFill>
                  <a:schemeClr val="tx1"/>
                </a:solidFill>
              </a:rPr>
              <a:t>Kasios</a:t>
            </a:r>
            <a:r>
              <a:rPr lang="en-IN" sz="1400" dirty="0">
                <a:solidFill>
                  <a:schemeClr val="tx1"/>
                </a:solidFill>
              </a:rPr>
              <a:t> claim is hence proved to be false from the gathered evidence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95338-A1FB-4413-A023-0D62183D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29830"/>
            <a:ext cx="1055570" cy="426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8181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16A8-8798-47E4-B625-389F906C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4" y="438150"/>
            <a:ext cx="6625675" cy="415498"/>
          </a:xfrm>
        </p:spPr>
        <p:txBody>
          <a:bodyPr/>
          <a:lstStyle/>
          <a:p>
            <a:r>
              <a:rPr lang="en-IN" dirty="0"/>
              <a:t>Final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BF99D-6310-4067-BF7B-16AC2507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724" y="991830"/>
            <a:ext cx="8093709" cy="1903085"/>
          </a:xfr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Concerning the state of the Rose-Crested Blue Pipit within the Boonsong </a:t>
            </a:r>
            <a:r>
              <a:rPr lang="en-IN" sz="1400" dirty="0" err="1">
                <a:solidFill>
                  <a:schemeClr val="tx1"/>
                </a:solidFill>
              </a:rPr>
              <a:t>Lekagul</a:t>
            </a:r>
            <a:r>
              <a:rPr lang="en-IN" sz="1400" dirty="0">
                <a:solidFill>
                  <a:schemeClr val="tx1"/>
                </a:solidFill>
              </a:rPr>
              <a:t> Wildlife Preserve, the population is both decreasing and moving away from the alleged </a:t>
            </a:r>
            <a:r>
              <a:rPr lang="en-IN" sz="1400" dirty="0" err="1">
                <a:solidFill>
                  <a:schemeClr val="tx1"/>
                </a:solidFill>
              </a:rPr>
              <a:t>Kasios</a:t>
            </a:r>
            <a:r>
              <a:rPr lang="en-IN" sz="1400" dirty="0">
                <a:solidFill>
                  <a:schemeClr val="tx1"/>
                </a:solidFill>
              </a:rPr>
              <a:t> dumping site.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This assertion is supported primarily by the trends in recording samples provided by the Wildlife Preserve.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Additionally, the </a:t>
            </a:r>
            <a:r>
              <a:rPr lang="en-IN" sz="1400" dirty="0" err="1">
                <a:solidFill>
                  <a:schemeClr val="tx1"/>
                </a:solidFill>
              </a:rPr>
              <a:t>Kasios</a:t>
            </a:r>
            <a:r>
              <a:rPr lang="en-IN" sz="1400" dirty="0">
                <a:solidFill>
                  <a:schemeClr val="tx1"/>
                </a:solidFill>
              </a:rPr>
              <a:t> sponsored investigation to prove the Rose-Crested Blue Pipit is still thriving is not reliable, as indicated by our analysis. </a:t>
            </a:r>
          </a:p>
        </p:txBody>
      </p:sp>
    </p:spTree>
    <p:extLst>
      <p:ext uri="{BB962C8B-B14F-4D97-AF65-F5344CB8AC3E}">
        <p14:creationId xmlns:p14="http://schemas.microsoft.com/office/powerpoint/2010/main" val="1290841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41B6-96C1-4D9A-87D8-3BB22799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4" y="469308"/>
            <a:ext cx="7768676" cy="1277273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Additional steps - Further investigation.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927DD-BCCB-4EBC-8B1F-B6A48F657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762" y="1123950"/>
            <a:ext cx="8093709" cy="1256754"/>
          </a:xfr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Better independent data gathering.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Quality of recordings was a major issue.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Pollution detections (sensors out in the field)</a:t>
            </a:r>
          </a:p>
          <a:p>
            <a:pPr>
              <a:lnSpc>
                <a:spcPct val="150000"/>
              </a:lnSpc>
            </a:pPr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312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F7C7-C646-4228-A76A-84E31F07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4" y="469308"/>
            <a:ext cx="6473275" cy="415498"/>
          </a:xfrm>
        </p:spPr>
        <p:txBody>
          <a:bodyPr/>
          <a:lstStyle/>
          <a:p>
            <a:r>
              <a:rPr lang="en-IN" dirty="0"/>
              <a:t>Visualization using d3 JavaScript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5390D-EBBC-4B12-90DD-6FBC34EF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00150"/>
            <a:ext cx="7177088" cy="33819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0921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BFA573-02B8-49CB-8347-053E5DAE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347662"/>
            <a:ext cx="7515225" cy="4448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6579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F9DE-3256-4067-B538-0C8BE912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" y="469308"/>
            <a:ext cx="4664710" cy="415498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B7498-EA64-4076-A33C-B6375C097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725" y="884806"/>
            <a:ext cx="8093709" cy="1143903"/>
          </a:xfr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Theodoros Giannakopoulos, </a:t>
            </a:r>
            <a:r>
              <a:rPr lang="en-IN" sz="1400" dirty="0" err="1">
                <a:solidFill>
                  <a:schemeClr val="tx1"/>
                </a:solidFill>
              </a:rPr>
              <a:t>Aggelos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IN" sz="1400" dirty="0" err="1">
                <a:solidFill>
                  <a:schemeClr val="tx1"/>
                </a:solidFill>
              </a:rPr>
              <a:t>Pikrakis;Chapter</a:t>
            </a:r>
            <a:r>
              <a:rPr lang="en-IN" sz="1400" dirty="0">
                <a:solidFill>
                  <a:schemeClr val="tx1"/>
                </a:solidFill>
              </a:rPr>
              <a:t> 4 - Audio Features,</a:t>
            </a:r>
          </a:p>
          <a:p>
            <a:pPr lvl="1">
              <a:lnSpc>
                <a:spcPct val="150000"/>
              </a:lnSpc>
            </a:pPr>
            <a:r>
              <a:rPr lang="en-IN" sz="1400" dirty="0">
                <a:solidFill>
                  <a:schemeClr val="tx1"/>
                </a:solidFill>
                <a:latin typeface="Roboto"/>
              </a:rPr>
              <a:t>Introduction to Audio Analysis; Academic Press; 2014; Pages 59-103; ISBN 9780080993881; (</a:t>
            </a:r>
            <a:r>
              <a:rPr lang="en-IN" sz="1400" dirty="0">
                <a:solidFill>
                  <a:schemeClr val="accent1"/>
                </a:solidFill>
                <a:latin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https://www.sciencedirect.com/science/article/pii/B9780080993881000042</a:t>
            </a:r>
            <a:r>
              <a:rPr lang="en-IN" sz="1400" dirty="0">
                <a:solidFill>
                  <a:schemeClr val="tx1"/>
                </a:solidFill>
                <a:latin typeface="Roboto"/>
              </a:rPr>
              <a:t>)</a:t>
            </a:r>
          </a:p>
          <a:p>
            <a:pPr>
              <a:lnSpc>
                <a:spcPct val="150000"/>
              </a:lnSpc>
            </a:pPr>
            <a:endParaRPr lang="en-IN" sz="850" dirty="0">
              <a:solidFill>
                <a:schemeClr val="tx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40050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C34B24-1611-4E28-B86B-84E759F43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39975"/>
            <a:ext cx="6858000" cy="692497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7034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69308"/>
            <a:ext cx="12039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Dataset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013055"/>
            <a:ext cx="7428865" cy="5880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85"/>
              </a:spcBef>
            </a:pP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Sensor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434343"/>
                </a:solidFill>
                <a:latin typeface="Roboto"/>
                <a:cs typeface="Roboto"/>
              </a:rPr>
              <a:t>Data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15" dirty="0">
                <a:solidFill>
                  <a:srgbClr val="434343"/>
                </a:solidFill>
                <a:latin typeface="Roboto"/>
                <a:cs typeface="Roboto"/>
              </a:rPr>
              <a:t>of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434343"/>
                </a:solidFill>
                <a:latin typeface="Roboto"/>
                <a:cs typeface="Roboto"/>
              </a:rPr>
              <a:t>bird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calls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from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30+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434343"/>
                </a:solidFill>
                <a:latin typeface="Roboto"/>
                <a:cs typeface="Roboto"/>
              </a:rPr>
              <a:t>years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provided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40" dirty="0">
                <a:solidFill>
                  <a:srgbClr val="434343"/>
                </a:solidFill>
                <a:latin typeface="Roboto"/>
                <a:cs typeface="Roboto"/>
              </a:rPr>
              <a:t>by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434343"/>
                </a:solidFill>
                <a:latin typeface="Roboto"/>
                <a:cs typeface="Roboto"/>
              </a:rPr>
              <a:t>Pangera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434343"/>
                </a:solidFill>
                <a:latin typeface="Roboto"/>
                <a:cs typeface="Roboto"/>
              </a:rPr>
              <a:t>Ornithology </a:t>
            </a:r>
            <a:r>
              <a:rPr sz="1800" spc="-434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434343"/>
                </a:solidFill>
                <a:latin typeface="Roboto"/>
                <a:cs typeface="Roboto"/>
              </a:rPr>
              <a:t>Conservation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Society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are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formatted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like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434343"/>
                </a:solidFill>
                <a:latin typeface="Roboto"/>
                <a:cs typeface="Roboto"/>
              </a:rPr>
              <a:t>this: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700" y="1601850"/>
            <a:ext cx="7696199" cy="14001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1625" y="3272588"/>
            <a:ext cx="7851140" cy="160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5480" indent="-33655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665480" algn="l"/>
                <a:tab pos="666115" algn="l"/>
              </a:tabLst>
            </a:pPr>
            <a:r>
              <a:rPr sz="1400" spc="-10" dirty="0">
                <a:latin typeface="Roboto"/>
                <a:cs typeface="Roboto"/>
              </a:rPr>
              <a:t>File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ID: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index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to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ﬁle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names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in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ALL </a:t>
            </a:r>
            <a:r>
              <a:rPr sz="1400" spc="-30" dirty="0">
                <a:latin typeface="Roboto"/>
                <a:cs typeface="Roboto"/>
              </a:rPr>
              <a:t>BIRDS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ﬁle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collection.</a:t>
            </a:r>
            <a:endParaRPr sz="1400">
              <a:latin typeface="Roboto"/>
              <a:cs typeface="Roboto"/>
            </a:endParaRPr>
          </a:p>
          <a:p>
            <a:pPr marL="665480" indent="-336550">
              <a:lnSpc>
                <a:spcPct val="100000"/>
              </a:lnSpc>
              <a:buFont typeface="Arial MT"/>
              <a:buChar char="●"/>
              <a:tabLst>
                <a:tab pos="665480" algn="l"/>
                <a:tab pos="666115" algn="l"/>
              </a:tabLst>
            </a:pPr>
            <a:r>
              <a:rPr sz="1400" spc="-15" dirty="0">
                <a:latin typeface="Roboto"/>
                <a:cs typeface="Roboto"/>
              </a:rPr>
              <a:t>English_name: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common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English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name</a:t>
            </a:r>
            <a:r>
              <a:rPr sz="1400" dirty="0">
                <a:latin typeface="Roboto"/>
                <a:cs typeface="Roboto"/>
              </a:rPr>
              <a:t> for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particular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bird.</a:t>
            </a:r>
            <a:endParaRPr sz="1400">
              <a:latin typeface="Roboto"/>
              <a:cs typeface="Roboto"/>
            </a:endParaRPr>
          </a:p>
          <a:p>
            <a:pPr marL="665480" indent="-336550">
              <a:lnSpc>
                <a:spcPct val="100000"/>
              </a:lnSpc>
              <a:buFont typeface="Arial MT"/>
              <a:buChar char="●"/>
              <a:tabLst>
                <a:tab pos="665480" algn="l"/>
                <a:tab pos="666115" algn="l"/>
              </a:tabLst>
            </a:pPr>
            <a:r>
              <a:rPr sz="1400" spc="-20" dirty="0">
                <a:latin typeface="Roboto"/>
                <a:cs typeface="Roboto"/>
              </a:rPr>
              <a:t>Vocalization_type: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kind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of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bird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sound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it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is: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a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call,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a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song,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or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some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other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particular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sound.</a:t>
            </a:r>
            <a:endParaRPr sz="1400">
              <a:latin typeface="Roboto"/>
              <a:cs typeface="Roboto"/>
            </a:endParaRPr>
          </a:p>
          <a:p>
            <a:pPr marL="665480" indent="-336550">
              <a:lnSpc>
                <a:spcPct val="100000"/>
              </a:lnSpc>
              <a:buFont typeface="Arial MT"/>
              <a:buChar char="●"/>
              <a:tabLst>
                <a:tab pos="665480" algn="l"/>
                <a:tab pos="666115" algn="l"/>
              </a:tabLst>
            </a:pPr>
            <a:r>
              <a:rPr sz="1400" spc="-5" dirty="0">
                <a:latin typeface="Roboto"/>
                <a:cs typeface="Roboto"/>
              </a:rPr>
              <a:t>Time </a:t>
            </a:r>
            <a:r>
              <a:rPr sz="1400" spc="-20" dirty="0">
                <a:latin typeface="Roboto"/>
                <a:cs typeface="Roboto"/>
              </a:rPr>
              <a:t>and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Date:</a:t>
            </a:r>
            <a:r>
              <a:rPr sz="1400" spc="-3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Time </a:t>
            </a:r>
            <a:r>
              <a:rPr sz="1400" spc="-20" dirty="0">
                <a:latin typeface="Roboto"/>
                <a:cs typeface="Roboto"/>
              </a:rPr>
              <a:t>and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date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of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captured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bird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noises.</a:t>
            </a:r>
            <a:endParaRPr sz="1400">
              <a:latin typeface="Roboto"/>
              <a:cs typeface="Roboto"/>
            </a:endParaRPr>
          </a:p>
          <a:p>
            <a:pPr marL="665480" indent="-336550">
              <a:lnSpc>
                <a:spcPct val="100000"/>
              </a:lnSpc>
              <a:buFont typeface="Arial MT"/>
              <a:buChar char="●"/>
              <a:tabLst>
                <a:tab pos="665480" algn="l"/>
                <a:tab pos="666115" algn="l"/>
              </a:tabLst>
            </a:pPr>
            <a:r>
              <a:rPr sz="1400" spc="-10" dirty="0">
                <a:latin typeface="Roboto"/>
                <a:cs typeface="Roboto"/>
              </a:rPr>
              <a:t>X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and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35" dirty="0">
                <a:latin typeface="Roboto"/>
                <a:cs typeface="Roboto"/>
              </a:rPr>
              <a:t>Y: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coordinates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on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map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of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where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sound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was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recorded.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Roboto"/>
                <a:cs typeface="Roboto"/>
              </a:rPr>
              <a:t>Ashrith</a:t>
            </a:r>
            <a:r>
              <a:rPr sz="1400" spc="-3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Reddy</a:t>
            </a:r>
            <a:r>
              <a:rPr sz="1400" spc="-3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Dodda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69308"/>
            <a:ext cx="12039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Dataset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013055"/>
            <a:ext cx="7964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Sensor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434343"/>
                </a:solidFill>
                <a:latin typeface="Roboto"/>
                <a:cs typeface="Roboto"/>
              </a:rPr>
              <a:t>Data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15" dirty="0">
                <a:solidFill>
                  <a:srgbClr val="434343"/>
                </a:solidFill>
                <a:latin typeface="Roboto"/>
                <a:cs typeface="Roboto"/>
              </a:rPr>
              <a:t>of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40" dirty="0">
                <a:solidFill>
                  <a:srgbClr val="434343"/>
                </a:solidFill>
                <a:latin typeface="Roboto"/>
                <a:cs typeface="Roboto"/>
              </a:rPr>
              <a:t>Rose-crested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Blue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Pipits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calls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provided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40" dirty="0">
                <a:solidFill>
                  <a:srgbClr val="434343"/>
                </a:solidFill>
                <a:latin typeface="Roboto"/>
                <a:cs typeface="Roboto"/>
              </a:rPr>
              <a:t>by</a:t>
            </a:r>
            <a:r>
              <a:rPr sz="180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the</a:t>
            </a:r>
            <a:r>
              <a:rPr sz="18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Kasios</a:t>
            </a:r>
            <a:r>
              <a:rPr sz="1800" spc="-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34343"/>
                </a:solidFill>
                <a:latin typeface="Roboto"/>
                <a:cs typeface="Roboto"/>
              </a:rPr>
              <a:t>company: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868" y="3272588"/>
            <a:ext cx="5027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-25" dirty="0">
                <a:latin typeface="Roboto"/>
                <a:cs typeface="Roboto"/>
              </a:rPr>
              <a:t>ID: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Index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of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locations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of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calls</a:t>
            </a:r>
            <a:endParaRPr sz="1400">
              <a:latin typeface="Roboto"/>
              <a:cs typeface="Roboto"/>
            </a:endParaRPr>
          </a:p>
          <a:p>
            <a:pPr marL="348615" indent="-336550">
              <a:lnSpc>
                <a:spcPct val="100000"/>
              </a:lnSpc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latin typeface="Roboto"/>
                <a:cs typeface="Roboto"/>
              </a:rPr>
              <a:t>X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and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35" dirty="0">
                <a:latin typeface="Roboto"/>
                <a:cs typeface="Roboto"/>
              </a:rPr>
              <a:t>Y:</a:t>
            </a:r>
            <a:r>
              <a:rPr sz="1400" spc="34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coordinates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on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map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of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sound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recorded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224" y="1521687"/>
            <a:ext cx="2867024" cy="11810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3750" y="4502188"/>
            <a:ext cx="1347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Roboto"/>
                <a:cs typeface="Roboto"/>
              </a:rPr>
              <a:t>Anirudha</a:t>
            </a:r>
            <a:r>
              <a:rPr sz="1400" spc="-25" dirty="0">
                <a:latin typeface="Roboto"/>
                <a:cs typeface="Roboto"/>
              </a:rPr>
              <a:t> Purohit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69308"/>
            <a:ext cx="20453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Analysis</a:t>
            </a:r>
            <a:r>
              <a:rPr spc="-110" dirty="0"/>
              <a:t> </a:t>
            </a:r>
            <a:r>
              <a:rPr spc="-45" dirty="0"/>
              <a:t>Tool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924" y="1023769"/>
            <a:ext cx="2606876" cy="127855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530"/>
              </a:spcBef>
              <a:buFont typeface="Arial MT"/>
              <a:buChar char="●"/>
              <a:tabLst>
                <a:tab pos="424815" algn="l"/>
                <a:tab pos="425450" algn="l"/>
              </a:tabLst>
            </a:pPr>
            <a:r>
              <a:rPr sz="2400" spc="-40" dirty="0">
                <a:solidFill>
                  <a:srgbClr val="434343"/>
                </a:solidFill>
                <a:latin typeface="Roboto"/>
                <a:cs typeface="Roboto"/>
              </a:rPr>
              <a:t>Tableau</a:t>
            </a:r>
            <a:endParaRPr sz="2400" dirty="0">
              <a:latin typeface="Roboto"/>
              <a:cs typeface="Roboto"/>
            </a:endParaRPr>
          </a:p>
          <a:p>
            <a:pPr marL="424815" indent="-412750">
              <a:lnSpc>
                <a:spcPct val="100000"/>
              </a:lnSpc>
              <a:spcBef>
                <a:spcPts val="430"/>
              </a:spcBef>
              <a:buFont typeface="Arial MT"/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solidFill>
                  <a:srgbClr val="434343"/>
                </a:solidFill>
                <a:latin typeface="Roboto"/>
                <a:cs typeface="Roboto"/>
              </a:rPr>
              <a:t>Excel</a:t>
            </a:r>
            <a:endParaRPr lang="en-IN" sz="2400" spc="-10" dirty="0">
              <a:solidFill>
                <a:srgbClr val="434343"/>
              </a:solidFill>
              <a:latin typeface="Roboto"/>
              <a:cs typeface="Roboto"/>
            </a:endParaRPr>
          </a:p>
          <a:p>
            <a:pPr marL="424815" indent="-412750">
              <a:lnSpc>
                <a:spcPct val="100000"/>
              </a:lnSpc>
              <a:spcBef>
                <a:spcPts val="430"/>
              </a:spcBef>
              <a:buFont typeface="Arial MT"/>
              <a:buChar char="●"/>
              <a:tabLst>
                <a:tab pos="424815" algn="l"/>
                <a:tab pos="425450" algn="l"/>
              </a:tabLst>
            </a:pPr>
            <a:r>
              <a:rPr lang="en-IN" sz="2400" spc="-10" dirty="0">
                <a:solidFill>
                  <a:srgbClr val="434343"/>
                </a:solidFill>
                <a:latin typeface="Roboto"/>
                <a:cs typeface="Roboto"/>
              </a:rPr>
              <a:t>Python libraries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3049" y="4587913"/>
            <a:ext cx="1753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Roboto"/>
                <a:cs typeface="Roboto"/>
              </a:rPr>
              <a:t>Lohith</a:t>
            </a:r>
            <a:r>
              <a:rPr sz="1400" spc="-4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Reddy</a:t>
            </a:r>
            <a:r>
              <a:rPr sz="1400" spc="-35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Vanguru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01D-5267-4BEE-A81E-52F8CD86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" y="469308"/>
            <a:ext cx="4664710" cy="415498"/>
          </a:xfrm>
        </p:spPr>
        <p:txBody>
          <a:bodyPr/>
          <a:lstStyle/>
          <a:p>
            <a:r>
              <a:rPr lang="en-IN" dirty="0"/>
              <a:t>Analysing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CCED1-81C3-4920-AFF9-F749E8A6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47750"/>
            <a:ext cx="7006676" cy="3812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150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4AFDC4-0AB3-42B7-9927-00A61893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4664710" cy="415498"/>
          </a:xfrm>
        </p:spPr>
        <p:txBody>
          <a:bodyPr/>
          <a:lstStyle/>
          <a:p>
            <a:r>
              <a:rPr lang="en-IN" dirty="0"/>
              <a:t>Blue pipit grouped by vocal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69B91-08D0-4A66-9EF2-034363C13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19150"/>
            <a:ext cx="7239000" cy="37388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970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</TotalTime>
  <Words>1392</Words>
  <Application>Microsoft Office PowerPoint</Application>
  <PresentationFormat>On-screen Show (16:9)</PresentationFormat>
  <Paragraphs>142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MT</vt:lpstr>
      <vt:lpstr>Calibri</vt:lpstr>
      <vt:lpstr>Courier New</vt:lpstr>
      <vt:lpstr>Roboto</vt:lpstr>
      <vt:lpstr>TableauBook-0-75</vt:lpstr>
      <vt:lpstr>Wingdings</vt:lpstr>
      <vt:lpstr>Office Theme</vt:lpstr>
      <vt:lpstr>VAST 2018 MC 1</vt:lpstr>
      <vt:lpstr>Mini Challenge 1 Overview</vt:lpstr>
      <vt:lpstr>Questions</vt:lpstr>
      <vt:lpstr>PowerPoint Presentation</vt:lpstr>
      <vt:lpstr>Dataset</vt:lpstr>
      <vt:lpstr>Dataset</vt:lpstr>
      <vt:lpstr>Analysis Tool</vt:lpstr>
      <vt:lpstr>Analysing the data</vt:lpstr>
      <vt:lpstr>Blue pipit grouped by vocal</vt:lpstr>
      <vt:lpstr>RBP birds song/quality count </vt:lpstr>
      <vt:lpstr>Quality comparison of calls/songs </vt:lpstr>
      <vt:lpstr>Blue pipits grouped by score</vt:lpstr>
      <vt:lpstr>All birds scatter </vt:lpstr>
      <vt:lpstr>PowerPoint Presentation</vt:lpstr>
      <vt:lpstr>Question 1: Trends, Anomalies, Patterns?</vt:lpstr>
      <vt:lpstr>Question 1: Trends, Anomalies, Patterns? Lohith Reddy Vanguru</vt:lpstr>
      <vt:lpstr>Question 2: Pipits everywhere? Ashrith Reddy Dodda</vt:lpstr>
      <vt:lpstr>Question 2: Pipits everywhere?</vt:lpstr>
      <vt:lpstr>Question 2: Pipits everywhere?</vt:lpstr>
      <vt:lpstr>PowerPoint Presentation</vt:lpstr>
      <vt:lpstr>PowerPoint Presentation</vt:lpstr>
      <vt:lpstr>PowerPoint Presentation</vt:lpstr>
      <vt:lpstr>Recording of Rose-crested blue pipits in the last few months </vt:lpstr>
      <vt:lpstr>Analysis of Bird Call's And Song's(2013-2017)</vt:lpstr>
      <vt:lpstr>Objective for 2nd progress</vt:lpstr>
      <vt:lpstr>Test data extracting spectrograms</vt:lpstr>
      <vt:lpstr>PowerPoint Presentation</vt:lpstr>
      <vt:lpstr>PowerPoint Presentation</vt:lpstr>
      <vt:lpstr>PowerPoint Presentation</vt:lpstr>
      <vt:lpstr>Training dataset</vt:lpstr>
      <vt:lpstr>Extracting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</vt:lpstr>
      <vt:lpstr>PowerPoint Presentation</vt:lpstr>
      <vt:lpstr>Implementing ML models</vt:lpstr>
      <vt:lpstr>PowerPoint Presentation</vt:lpstr>
      <vt:lpstr>Results and conclusion</vt:lpstr>
      <vt:lpstr>Final thoughts</vt:lpstr>
      <vt:lpstr>Additional steps - Further investigation. </vt:lpstr>
      <vt:lpstr>Visualization using d3 JavaScript library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VAST 2018 MC 1</dc:title>
  <dc:creator>Aniruddha Purohit M</dc:creator>
  <cp:lastModifiedBy>Anirudh Purohit</cp:lastModifiedBy>
  <cp:revision>21</cp:revision>
  <dcterms:created xsi:type="dcterms:W3CDTF">2021-10-20T20:26:28Z</dcterms:created>
  <dcterms:modified xsi:type="dcterms:W3CDTF">2021-12-09T02:35:56Z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PDFium</vt:lpwstr>
  </property>
  <property fmtid="{D5CDD505-2E9C-101B-9397-08002B2CF9AE}" pid="4" name="LastSaved">
    <vt:filetime>2021-10-20T00:00:00Z</vt:filetime>
  </property>
</Properties>
</file>